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3"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9144000" cy="5143500" type="screen16x9"/>
  <p:notesSz cx="6858000" cy="9144000"/>
  <p:embeddedFontLst>
    <p:embeddedFont>
      <p:font typeface="Montserrat"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jxrrMhroYqpqGzJaQ4GbKxAzwf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2" d="100"/>
          <a:sy n="92" d="100"/>
        </p:scale>
        <p:origin x="-756" y="-90"/>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 name="Google Shape;4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5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6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6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6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6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6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7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7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7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7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4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5" name="Google Shape;27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7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7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5" name="Google Shape;29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 name="Google Shape;73;p5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p5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5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5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
        <p:cNvGrpSpPr/>
        <p:nvPr/>
      </p:nvGrpSpPr>
      <p:grpSpPr>
        <a:xfrm>
          <a:off x="0" y="0"/>
          <a:ext cx="0" cy="0"/>
          <a:chOff x="0" y="0"/>
          <a:chExt cx="0" cy="0"/>
        </a:xfrm>
      </p:grpSpPr>
      <p:sp>
        <p:nvSpPr>
          <p:cNvPr id="15" name="Google Shape;15;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7" name="Google Shape;17;p3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8" name="Google Shape;18;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4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7" name="Google Shape;27;p4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8" name="Google Shape;28;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4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1" name="Google Shape;31;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4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5" name="Google Shape;35;p4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4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 name="Google Shape;37;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4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0" name="Google Shape;40;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45"/>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3" name="Google Shape;43;p45"/>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4" name="Google Shape;44;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pic>
        <p:nvPicPr>
          <p:cNvPr id="9" name="Google Shape;9;p36"/>
          <p:cNvPicPr preferRelativeResize="0"/>
          <p:nvPr/>
        </p:nvPicPr>
        <p:blipFill rotWithShape="1">
          <a:blip r:embed="rId12">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
          <p:cNvSpPr txBox="1">
            <a:spLocks noGrp="1"/>
          </p:cNvSpPr>
          <p:nvPr>
            <p:ph type="ctrTitle"/>
          </p:nvPr>
        </p:nvSpPr>
        <p:spPr>
          <a:xfrm>
            <a:off x="315750" y="170121"/>
            <a:ext cx="8512500" cy="467832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IN" sz="4000" b="1" dirty="0">
                <a:solidFill>
                  <a:srgbClr val="CC0000"/>
                </a:solidFill>
                <a:latin typeface="Montserrat"/>
                <a:ea typeface="Montserrat"/>
                <a:cs typeface="Montserrat"/>
                <a:sym typeface="Montserrat"/>
              </a:rPr>
              <a:t>           </a:t>
            </a:r>
            <a:r>
              <a:rPr lang="en-IN" sz="4000" b="1" dirty="0">
                <a:solidFill>
                  <a:srgbClr val="CC0000"/>
                </a:solidFill>
                <a:latin typeface="Arial"/>
                <a:ea typeface="Arial"/>
                <a:cs typeface="Arial"/>
                <a:sym typeface="Arial"/>
              </a:rPr>
              <a:t>Capstone Project </a:t>
            </a:r>
            <a:r>
              <a:rPr lang="en-IN" sz="4000" b="1" dirty="0" smtClean="0">
                <a:solidFill>
                  <a:srgbClr val="CC0000"/>
                </a:solidFill>
                <a:latin typeface="Arial"/>
                <a:ea typeface="Arial"/>
                <a:cs typeface="Arial"/>
                <a:sym typeface="Arial"/>
              </a:rPr>
              <a:t>– </a:t>
            </a:r>
            <a:r>
              <a:rPr lang="en-IN" sz="4000" b="1" dirty="0" smtClean="0">
                <a:solidFill>
                  <a:srgbClr val="CC0000"/>
                </a:solidFill>
              </a:rPr>
              <a:t>3</a:t>
            </a:r>
            <a:endParaRPr sz="4000" b="1">
              <a:solidFill>
                <a:srgbClr val="CC0000"/>
              </a:solidFill>
              <a:latin typeface="Arial"/>
              <a:ea typeface="Arial"/>
              <a:cs typeface="Arial"/>
              <a:sym typeface="Arial"/>
            </a:endParaRPr>
          </a:p>
          <a:p>
            <a:pPr marL="0" lvl="0" indent="0" algn="ctr" rtl="0">
              <a:lnSpc>
                <a:spcPct val="100000"/>
              </a:lnSpc>
              <a:spcBef>
                <a:spcPts val="0"/>
              </a:spcBef>
              <a:spcAft>
                <a:spcPts val="0"/>
              </a:spcAft>
              <a:buSzPts val="5200"/>
              <a:buNone/>
            </a:pPr>
            <a:r>
              <a:rPr lang="en-IN" sz="3600" b="1" dirty="0">
                <a:solidFill>
                  <a:schemeClr val="lt1"/>
                </a:solidFill>
                <a:latin typeface="Montserrat"/>
                <a:ea typeface="Montserrat"/>
                <a:cs typeface="Montserrat"/>
                <a:sym typeface="Montserrat"/>
              </a:rPr>
              <a:t/>
            </a:r>
            <a:br>
              <a:rPr lang="en-IN" sz="3600" b="1" dirty="0">
                <a:solidFill>
                  <a:schemeClr val="lt1"/>
                </a:solidFill>
                <a:latin typeface="Montserrat"/>
                <a:ea typeface="Montserrat"/>
                <a:cs typeface="Montserrat"/>
                <a:sym typeface="Montserrat"/>
              </a:rPr>
            </a:br>
            <a:r>
              <a:rPr lang="en-IN" sz="3600" b="1" dirty="0" smtClean="0">
                <a:solidFill>
                  <a:schemeClr val="lt1"/>
                </a:solidFill>
                <a:latin typeface="Montserrat"/>
                <a:ea typeface="Montserrat"/>
                <a:cs typeface="Montserrat"/>
                <a:sym typeface="Montserrat"/>
              </a:rPr>
              <a:t>credit card </a:t>
            </a:r>
            <a:r>
              <a:rPr lang="en-IN" sz="3600" b="1" smtClean="0">
                <a:solidFill>
                  <a:schemeClr val="lt1"/>
                </a:solidFill>
                <a:latin typeface="Montserrat"/>
                <a:ea typeface="Montserrat"/>
                <a:cs typeface="Montserrat"/>
                <a:sym typeface="Montserrat"/>
              </a:rPr>
              <a:t>default prediction</a:t>
            </a:r>
            <a:r>
              <a:rPr lang="en-IN" sz="3600" b="1" dirty="0">
                <a:solidFill>
                  <a:schemeClr val="lt1"/>
                </a:solidFill>
                <a:latin typeface="Montserrat"/>
                <a:ea typeface="Montserrat"/>
                <a:cs typeface="Montserrat"/>
                <a:sym typeface="Montserrat"/>
              </a:rPr>
              <a:t/>
            </a:r>
            <a:br>
              <a:rPr lang="en-IN" sz="3600" b="1" dirty="0">
                <a:solidFill>
                  <a:schemeClr val="lt1"/>
                </a:solidFill>
                <a:latin typeface="Montserrat"/>
                <a:ea typeface="Montserrat"/>
                <a:cs typeface="Montserrat"/>
                <a:sym typeface="Montserrat"/>
              </a:rPr>
            </a:br>
            <a:r>
              <a:rPr lang="en-IN" sz="3600" b="1" u="sng" dirty="0">
                <a:solidFill>
                  <a:schemeClr val="lt1"/>
                </a:solidFill>
                <a:latin typeface="Montserrat"/>
                <a:ea typeface="Montserrat"/>
                <a:cs typeface="Montserrat"/>
                <a:sym typeface="Montserrat"/>
              </a:rPr>
              <a:t/>
            </a:r>
            <a:br>
              <a:rPr lang="en-IN" sz="3600" b="1" u="sng" dirty="0">
                <a:solidFill>
                  <a:schemeClr val="lt1"/>
                </a:solidFill>
                <a:latin typeface="Montserrat"/>
                <a:ea typeface="Montserrat"/>
                <a:cs typeface="Montserrat"/>
                <a:sym typeface="Montserrat"/>
              </a:rPr>
            </a:br>
            <a:r>
              <a:rPr lang="en-IN" sz="2000" b="1" u="sng" dirty="0" err="1" smtClean="0">
                <a:solidFill>
                  <a:schemeClr val="lt1"/>
                </a:solidFill>
                <a:ea typeface="Montserrat"/>
              </a:rPr>
              <a:t>pradyumna</a:t>
            </a:r>
            <a:r>
              <a:rPr lang="en-IN" sz="2000" b="1" u="sng" dirty="0" smtClean="0">
                <a:solidFill>
                  <a:schemeClr val="lt1"/>
                </a:solidFill>
                <a:ea typeface="Montserrat"/>
              </a:rPr>
              <a:t> </a:t>
            </a:r>
            <a:r>
              <a:rPr lang="en-IN" sz="2000" b="1" u="sng" dirty="0" err="1" smtClean="0">
                <a:solidFill>
                  <a:schemeClr val="lt1"/>
                </a:solidFill>
                <a:ea typeface="Montserrat"/>
              </a:rPr>
              <a:t>vikram</a:t>
            </a:r>
            <a:r>
              <a:rPr lang="en-IN" sz="2000" b="1" u="sng" dirty="0" smtClean="0">
                <a:solidFill>
                  <a:schemeClr val="lt1"/>
                </a:solidFill>
                <a:ea typeface="Montserrat"/>
              </a:rPr>
              <a:t> </a:t>
            </a:r>
            <a:r>
              <a:rPr lang="en-IN" sz="2000" b="1" u="sng" dirty="0" err="1" smtClean="0">
                <a:solidFill>
                  <a:schemeClr val="lt1"/>
                </a:solidFill>
                <a:ea typeface="Montserrat"/>
              </a:rPr>
              <a:t>singh</a:t>
            </a:r>
            <a:endParaRPr/>
          </a:p>
          <a:p>
            <a:pPr marL="0" lvl="0" indent="0" algn="ctr" rtl="0">
              <a:lnSpc>
                <a:spcPct val="100000"/>
              </a:lnSpc>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1600" b="1">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500" b="1" dirty="0">
                <a:latin typeface="Arial"/>
                <a:ea typeface="Arial"/>
                <a:cs typeface="Arial"/>
                <a:sym typeface="Arial"/>
              </a:rPr>
              <a:t>Feature Analysis - Education wise defaulter prediction</a:t>
            </a:r>
            <a:endParaRPr sz="2500"/>
          </a:p>
        </p:txBody>
      </p:sp>
      <p:sp>
        <p:nvSpPr>
          <p:cNvPr id="120" name="Google Shape;120;p56"/>
          <p:cNvSpPr txBox="1">
            <a:spLocks noGrp="1"/>
          </p:cNvSpPr>
          <p:nvPr>
            <p:ph type="body" idx="2"/>
          </p:nvPr>
        </p:nvSpPr>
        <p:spPr>
          <a:xfrm>
            <a:off x="311700" y="3678384"/>
            <a:ext cx="8520600" cy="772633"/>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sz="2000" b="1">
                <a:solidFill>
                  <a:srgbClr val="134F5C"/>
                </a:solidFill>
              </a:rPr>
              <a:t>Number of defaulters have a higher possibility that the person is educated (graduated from school or university).</a:t>
            </a:r>
            <a:endParaRPr/>
          </a:p>
        </p:txBody>
      </p:sp>
      <p:pic>
        <p:nvPicPr>
          <p:cNvPr id="121" name="Google Shape;121;p56"/>
          <p:cNvPicPr preferRelativeResize="0"/>
          <p:nvPr/>
        </p:nvPicPr>
        <p:blipFill rotWithShape="1">
          <a:blip r:embed="rId3">
            <a:alphaModFix/>
          </a:blip>
          <a:srcRect/>
          <a:stretch/>
        </p:blipFill>
        <p:spPr>
          <a:xfrm>
            <a:off x="2293607" y="1078799"/>
            <a:ext cx="4348197" cy="25953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300" b="1">
                <a:latin typeface="Arial"/>
                <a:ea typeface="Arial"/>
                <a:cs typeface="Arial"/>
                <a:sym typeface="Arial"/>
              </a:rPr>
              <a:t>Feature Analysis – Marital status wise defaulter prediction</a:t>
            </a:r>
            <a:endParaRPr sz="2300"/>
          </a:p>
        </p:txBody>
      </p:sp>
      <p:sp>
        <p:nvSpPr>
          <p:cNvPr id="127" name="Google Shape;127;p57"/>
          <p:cNvSpPr txBox="1">
            <a:spLocks noGrp="1"/>
          </p:cNvSpPr>
          <p:nvPr>
            <p:ph type="body" idx="2"/>
          </p:nvPr>
        </p:nvSpPr>
        <p:spPr>
          <a:xfrm>
            <a:off x="453655" y="3948413"/>
            <a:ext cx="8087223" cy="864782"/>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Clr>
                <a:srgbClr val="134F5C"/>
              </a:buClr>
              <a:buSzPts val="1400"/>
              <a:buNone/>
            </a:pPr>
            <a:r>
              <a:rPr lang="en-IN" sz="2000" b="1" dirty="0">
                <a:solidFill>
                  <a:srgbClr val="134F5C"/>
                </a:solidFill>
              </a:rPr>
              <a:t>Individuals having single status have higher percentage of default than married.</a:t>
            </a:r>
            <a:endParaRPr dirty="0"/>
          </a:p>
        </p:txBody>
      </p:sp>
      <p:pic>
        <p:nvPicPr>
          <p:cNvPr id="128" name="Google Shape;128;p57"/>
          <p:cNvPicPr preferRelativeResize="0"/>
          <p:nvPr/>
        </p:nvPicPr>
        <p:blipFill rotWithShape="1">
          <a:blip r:embed="rId3">
            <a:alphaModFix/>
          </a:blip>
          <a:srcRect/>
          <a:stretch/>
        </p:blipFill>
        <p:spPr>
          <a:xfrm>
            <a:off x="1912874" y="1137874"/>
            <a:ext cx="4551721" cy="28531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58"/>
          <p:cNvSpPr txBox="1">
            <a:spLocks noGrp="1"/>
          </p:cNvSpPr>
          <p:nvPr>
            <p:ph type="title"/>
          </p:nvPr>
        </p:nvSpPr>
        <p:spPr>
          <a:xfrm>
            <a:off x="226733" y="452113"/>
            <a:ext cx="869053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dirty="0"/>
              <a:t>Feature Analysis – AGE wise Defaulter Prediction</a:t>
            </a:r>
            <a:endParaRPr/>
          </a:p>
        </p:txBody>
      </p:sp>
      <p:sp>
        <p:nvSpPr>
          <p:cNvPr id="134" name="Google Shape;134;p58"/>
          <p:cNvSpPr txBox="1">
            <a:spLocks noGrp="1"/>
          </p:cNvSpPr>
          <p:nvPr>
            <p:ph type="body" idx="2"/>
          </p:nvPr>
        </p:nvSpPr>
        <p:spPr>
          <a:xfrm>
            <a:off x="311700" y="3777531"/>
            <a:ext cx="8520600" cy="89401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34F5C"/>
              </a:buClr>
              <a:buSzPts val="1400"/>
              <a:buFont typeface="Arial"/>
              <a:buChar char="●"/>
            </a:pPr>
            <a:r>
              <a:rPr lang="en-IN" sz="2000" b="1" dirty="0">
                <a:solidFill>
                  <a:srgbClr val="134F5C"/>
                </a:solidFill>
              </a:rPr>
              <a:t>Age peaks around 28-29 years in default payment category. But there is no major relation between age and defaulter prediction.</a:t>
            </a:r>
            <a:endParaRPr/>
          </a:p>
        </p:txBody>
      </p:sp>
      <p:pic>
        <p:nvPicPr>
          <p:cNvPr id="135" name="Google Shape;135;p58"/>
          <p:cNvPicPr preferRelativeResize="0"/>
          <p:nvPr/>
        </p:nvPicPr>
        <p:blipFill rotWithShape="1">
          <a:blip r:embed="rId3">
            <a:alphaModFix/>
          </a:blip>
          <a:srcRect/>
          <a:stretch/>
        </p:blipFill>
        <p:spPr>
          <a:xfrm>
            <a:off x="1431850" y="1152475"/>
            <a:ext cx="4798829" cy="26553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59"/>
          <p:cNvSpPr txBox="1">
            <a:spLocks noGrp="1"/>
          </p:cNvSpPr>
          <p:nvPr>
            <p:ph type="title"/>
          </p:nvPr>
        </p:nvSpPr>
        <p:spPr>
          <a:xfrm>
            <a:off x="368407" y="180454"/>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t>Observation on payment history</a:t>
            </a:r>
            <a:endParaRPr/>
          </a:p>
        </p:txBody>
      </p:sp>
      <p:sp>
        <p:nvSpPr>
          <p:cNvPr id="141" name="Google Shape;141;p59"/>
          <p:cNvSpPr txBox="1">
            <a:spLocks noGrp="1"/>
          </p:cNvSpPr>
          <p:nvPr>
            <p:ph type="body" idx="2"/>
          </p:nvPr>
        </p:nvSpPr>
        <p:spPr>
          <a:xfrm>
            <a:off x="368407" y="3738614"/>
            <a:ext cx="8314849" cy="122443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N" sz="1950" b="1" dirty="0">
                <a:solidFill>
                  <a:srgbClr val="134F5C"/>
                </a:solidFill>
                <a:highlight>
                  <a:srgbClr val="FFFFFE"/>
                </a:highlight>
              </a:rPr>
              <a:t>After careful observation, we found that most credit card payment by the customers were on time. We see the distribution of the plot peak at 0 value, which means that on the x scale no delay in the payment of card.</a:t>
            </a:r>
            <a:endParaRPr sz="1950" b="1" dirty="0">
              <a:solidFill>
                <a:srgbClr val="134F5C"/>
              </a:solidFill>
              <a:highlight>
                <a:srgbClr val="FFFFFE"/>
              </a:highlight>
            </a:endParaRPr>
          </a:p>
          <a:p>
            <a:pPr marL="457200" lvl="0" indent="-228600" algn="l" rtl="0">
              <a:lnSpc>
                <a:spcPct val="115000"/>
              </a:lnSpc>
              <a:spcBef>
                <a:spcPts val="0"/>
              </a:spcBef>
              <a:spcAft>
                <a:spcPts val="0"/>
              </a:spcAft>
              <a:buSzPts val="1400"/>
              <a:buNone/>
            </a:pPr>
            <a:endParaRPr dirty="0">
              <a:solidFill>
                <a:srgbClr val="134F5C"/>
              </a:solidFill>
            </a:endParaRPr>
          </a:p>
        </p:txBody>
      </p:sp>
      <p:pic>
        <p:nvPicPr>
          <p:cNvPr id="142" name="Google Shape;142;p59"/>
          <p:cNvPicPr preferRelativeResize="0"/>
          <p:nvPr/>
        </p:nvPicPr>
        <p:blipFill rotWithShape="1">
          <a:blip r:embed="rId3">
            <a:alphaModFix/>
          </a:blip>
          <a:srcRect/>
          <a:stretch/>
        </p:blipFill>
        <p:spPr>
          <a:xfrm>
            <a:off x="5743142" y="2503801"/>
            <a:ext cx="2793338" cy="1389856"/>
          </a:xfrm>
          <a:prstGeom prst="rect">
            <a:avLst/>
          </a:prstGeom>
          <a:noFill/>
          <a:ln>
            <a:noFill/>
          </a:ln>
        </p:spPr>
      </p:pic>
      <p:pic>
        <p:nvPicPr>
          <p:cNvPr id="143" name="Google Shape;143;p59"/>
          <p:cNvPicPr preferRelativeResize="0"/>
          <p:nvPr/>
        </p:nvPicPr>
        <p:blipFill rotWithShape="1">
          <a:blip r:embed="rId4">
            <a:alphaModFix/>
          </a:blip>
          <a:srcRect/>
          <a:stretch/>
        </p:blipFill>
        <p:spPr>
          <a:xfrm>
            <a:off x="3007301" y="2431039"/>
            <a:ext cx="2643026" cy="1320231"/>
          </a:xfrm>
          <a:prstGeom prst="rect">
            <a:avLst/>
          </a:prstGeom>
          <a:noFill/>
          <a:ln>
            <a:noFill/>
          </a:ln>
        </p:spPr>
      </p:pic>
      <p:pic>
        <p:nvPicPr>
          <p:cNvPr id="144" name="Google Shape;144;p59"/>
          <p:cNvPicPr preferRelativeResize="0"/>
          <p:nvPr/>
        </p:nvPicPr>
        <p:blipFill rotWithShape="1">
          <a:blip r:embed="rId5">
            <a:alphaModFix/>
          </a:blip>
          <a:srcRect/>
          <a:stretch/>
        </p:blipFill>
        <p:spPr>
          <a:xfrm>
            <a:off x="136681" y="2416602"/>
            <a:ext cx="2821689" cy="1409460"/>
          </a:xfrm>
          <a:prstGeom prst="rect">
            <a:avLst/>
          </a:prstGeom>
          <a:noFill/>
          <a:ln>
            <a:noFill/>
          </a:ln>
        </p:spPr>
      </p:pic>
      <p:pic>
        <p:nvPicPr>
          <p:cNvPr id="145" name="Google Shape;145;p59"/>
          <p:cNvPicPr preferRelativeResize="0"/>
          <p:nvPr/>
        </p:nvPicPr>
        <p:blipFill rotWithShape="1">
          <a:blip r:embed="rId6">
            <a:alphaModFix/>
          </a:blip>
          <a:srcRect/>
          <a:stretch/>
        </p:blipFill>
        <p:spPr>
          <a:xfrm>
            <a:off x="5755734" y="1034548"/>
            <a:ext cx="2838740" cy="1389856"/>
          </a:xfrm>
          <a:prstGeom prst="rect">
            <a:avLst/>
          </a:prstGeom>
          <a:noFill/>
          <a:ln>
            <a:noFill/>
          </a:ln>
        </p:spPr>
      </p:pic>
      <p:pic>
        <p:nvPicPr>
          <p:cNvPr id="146" name="Google Shape;146;p59"/>
          <p:cNvPicPr preferRelativeResize="0"/>
          <p:nvPr/>
        </p:nvPicPr>
        <p:blipFill rotWithShape="1">
          <a:blip r:embed="rId7">
            <a:alphaModFix/>
          </a:blip>
          <a:srcRect/>
          <a:stretch/>
        </p:blipFill>
        <p:spPr>
          <a:xfrm>
            <a:off x="2971783" y="1015386"/>
            <a:ext cx="2906799" cy="1389856"/>
          </a:xfrm>
          <a:prstGeom prst="rect">
            <a:avLst/>
          </a:prstGeom>
          <a:noFill/>
          <a:ln>
            <a:noFill/>
          </a:ln>
        </p:spPr>
      </p:pic>
      <p:pic>
        <p:nvPicPr>
          <p:cNvPr id="147" name="Google Shape;147;p59"/>
          <p:cNvPicPr preferRelativeResize="0"/>
          <p:nvPr/>
        </p:nvPicPr>
        <p:blipFill rotWithShape="1">
          <a:blip r:embed="rId8">
            <a:alphaModFix/>
          </a:blip>
          <a:srcRect/>
          <a:stretch/>
        </p:blipFill>
        <p:spPr>
          <a:xfrm>
            <a:off x="136681" y="989589"/>
            <a:ext cx="2870620" cy="14094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600" b="1"/>
              <a:t>Feature Analysis - Correlation between parameters</a:t>
            </a:r>
            <a:endParaRPr sz="2600"/>
          </a:p>
        </p:txBody>
      </p:sp>
      <p:sp>
        <p:nvSpPr>
          <p:cNvPr id="153" name="Google Shape;153;p60"/>
          <p:cNvSpPr txBox="1">
            <a:spLocks noGrp="1"/>
          </p:cNvSpPr>
          <p:nvPr>
            <p:ph type="body" idx="2"/>
          </p:nvPr>
        </p:nvSpPr>
        <p:spPr>
          <a:xfrm>
            <a:off x="311700" y="3780417"/>
            <a:ext cx="8520600" cy="788457"/>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sz="2000" b="1" dirty="0">
                <a:solidFill>
                  <a:srgbClr val="134F5C"/>
                </a:solidFill>
              </a:rPr>
              <a:t>We can see that no correlation between the features. So, no need to remove or drop some features. </a:t>
            </a:r>
            <a:endParaRPr dirty="0"/>
          </a:p>
        </p:txBody>
      </p:sp>
      <p:pic>
        <p:nvPicPr>
          <p:cNvPr id="154" name="Google Shape;154;p60"/>
          <p:cNvPicPr preferRelativeResize="0"/>
          <p:nvPr/>
        </p:nvPicPr>
        <p:blipFill rotWithShape="1">
          <a:blip r:embed="rId3">
            <a:alphaModFix/>
          </a:blip>
          <a:srcRect/>
          <a:stretch/>
        </p:blipFill>
        <p:spPr>
          <a:xfrm>
            <a:off x="2426541" y="1213384"/>
            <a:ext cx="3945906" cy="2371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61"/>
          <p:cNvSpPr txBox="1">
            <a:spLocks noGrp="1"/>
          </p:cNvSpPr>
          <p:nvPr>
            <p:ph type="title"/>
          </p:nvPr>
        </p:nvSpPr>
        <p:spPr>
          <a:xfrm>
            <a:off x="311700" y="445025"/>
            <a:ext cx="8520600" cy="94012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500" b="1"/>
              <a:t>SMOTE(Synthetic Minority Oversampling Technique)</a:t>
            </a:r>
            <a:endParaRPr/>
          </a:p>
        </p:txBody>
      </p:sp>
      <p:sp>
        <p:nvSpPr>
          <p:cNvPr id="160" name="Google Shape;160;p61"/>
          <p:cNvSpPr txBox="1">
            <a:spLocks noGrp="1"/>
          </p:cNvSpPr>
          <p:nvPr>
            <p:ph type="body" idx="2"/>
          </p:nvPr>
        </p:nvSpPr>
        <p:spPr>
          <a:xfrm>
            <a:off x="453656" y="3758350"/>
            <a:ext cx="8378644" cy="634828"/>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IN" sz="2200" b="1">
                <a:solidFill>
                  <a:srgbClr val="134F5C"/>
                </a:solidFill>
              </a:rPr>
              <a:t>Before SMOTE                                          After SMOTE</a:t>
            </a:r>
            <a:endParaRPr/>
          </a:p>
        </p:txBody>
      </p:sp>
      <p:pic>
        <p:nvPicPr>
          <p:cNvPr id="161" name="Google Shape;161;p61"/>
          <p:cNvPicPr preferRelativeResize="0"/>
          <p:nvPr/>
        </p:nvPicPr>
        <p:blipFill rotWithShape="1">
          <a:blip r:embed="rId3">
            <a:alphaModFix/>
          </a:blip>
          <a:srcRect/>
          <a:stretch/>
        </p:blipFill>
        <p:spPr>
          <a:xfrm>
            <a:off x="5159296" y="1573618"/>
            <a:ext cx="3375211" cy="2171963"/>
          </a:xfrm>
          <a:prstGeom prst="rect">
            <a:avLst/>
          </a:prstGeom>
          <a:noFill/>
          <a:ln>
            <a:noFill/>
          </a:ln>
        </p:spPr>
      </p:pic>
      <p:sp>
        <p:nvSpPr>
          <p:cNvPr id="162" name="Google Shape;162;p61"/>
          <p:cNvSpPr/>
          <p:nvPr/>
        </p:nvSpPr>
        <p:spPr>
          <a:xfrm>
            <a:off x="3984704" y="2323656"/>
            <a:ext cx="934626" cy="572699"/>
          </a:xfrm>
          <a:prstGeom prst="rightArrow">
            <a:avLst>
              <a:gd name="adj1" fmla="val 50000"/>
              <a:gd name="adj2" fmla="val 50000"/>
            </a:avLst>
          </a:prstGeom>
          <a:solidFill>
            <a:srgbClr val="134F5C"/>
          </a:solidFill>
          <a:ln w="25400" cap="flat" cmpd="sng">
            <a:solidFill>
              <a:srgbClr val="134F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3" name="Google Shape;163;p61"/>
          <p:cNvPicPr preferRelativeResize="0"/>
          <p:nvPr/>
        </p:nvPicPr>
        <p:blipFill rotWithShape="1">
          <a:blip r:embed="rId4">
            <a:alphaModFix/>
          </a:blip>
          <a:srcRect/>
          <a:stretch/>
        </p:blipFill>
        <p:spPr>
          <a:xfrm>
            <a:off x="82834" y="1532070"/>
            <a:ext cx="3580730" cy="22550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IN" b="1">
                <a:solidFill>
                  <a:srgbClr val="CC0000"/>
                </a:solidFill>
              </a:rPr>
              <a:t>Data Pre-processing</a:t>
            </a:r>
            <a:br>
              <a:rPr lang="en-IN" b="1">
                <a:solidFill>
                  <a:srgbClr val="CC0000"/>
                </a:solidFill>
              </a:rPr>
            </a:br>
            <a:r>
              <a:rPr lang="en-IN" b="1">
                <a:solidFill>
                  <a:srgbClr val="CC0000"/>
                </a:solidFill>
              </a:rPr>
              <a:t/>
            </a:r>
            <a:br>
              <a:rPr lang="en-IN" b="1">
                <a:solidFill>
                  <a:srgbClr val="CC0000"/>
                </a:solidFill>
              </a:rPr>
            </a:br>
            <a:endParaRPr b="1">
              <a:solidFill>
                <a:srgbClr val="CC0000"/>
              </a:solidFill>
            </a:endParaRPr>
          </a:p>
        </p:txBody>
      </p:sp>
      <p:sp>
        <p:nvSpPr>
          <p:cNvPr id="178" name="Google Shape;178;p63"/>
          <p:cNvSpPr txBox="1">
            <a:spLocks noGrp="1"/>
          </p:cNvSpPr>
          <p:nvPr>
            <p:ph type="body" idx="1"/>
          </p:nvPr>
        </p:nvSpPr>
        <p:spPr>
          <a:xfrm>
            <a:off x="311699" y="1152475"/>
            <a:ext cx="7598923" cy="3416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34F5C"/>
              </a:buClr>
              <a:buSzPts val="1400"/>
              <a:buFont typeface="Arial"/>
              <a:buChar char="●"/>
            </a:pPr>
            <a:r>
              <a:rPr lang="en-IN" sz="1600">
                <a:solidFill>
                  <a:srgbClr val="134F5C"/>
                </a:solidFill>
              </a:rPr>
              <a:t>Feature engineering</a:t>
            </a:r>
            <a:endParaRPr/>
          </a:p>
          <a:p>
            <a:pPr marL="457200" lvl="0" indent="-317500" algn="l" rtl="0">
              <a:lnSpc>
                <a:spcPct val="115000"/>
              </a:lnSpc>
              <a:spcBef>
                <a:spcPts val="0"/>
              </a:spcBef>
              <a:spcAft>
                <a:spcPts val="0"/>
              </a:spcAft>
              <a:buClr>
                <a:srgbClr val="134F5C"/>
              </a:buClr>
              <a:buSzPts val="1400"/>
              <a:buFont typeface="Arial"/>
              <a:buChar char="●"/>
            </a:pPr>
            <a:r>
              <a:rPr lang="en-IN" sz="1600">
                <a:solidFill>
                  <a:srgbClr val="134F5C"/>
                </a:solidFill>
              </a:rPr>
              <a:t>Feature selection</a:t>
            </a:r>
            <a:endParaRPr/>
          </a:p>
          <a:p>
            <a:pPr marL="457200" lvl="0" indent="-317500" algn="l" rtl="0">
              <a:lnSpc>
                <a:spcPct val="115000"/>
              </a:lnSpc>
              <a:spcBef>
                <a:spcPts val="0"/>
              </a:spcBef>
              <a:spcAft>
                <a:spcPts val="0"/>
              </a:spcAft>
              <a:buClr>
                <a:srgbClr val="134F5C"/>
              </a:buClr>
              <a:buSzPts val="1400"/>
              <a:buFont typeface="Arial"/>
              <a:buChar char="●"/>
            </a:pPr>
            <a:r>
              <a:rPr lang="en-IN" sz="1600">
                <a:solidFill>
                  <a:srgbClr val="134F5C"/>
                </a:solidFill>
              </a:rPr>
              <a:t>Train test data split (67%-33%)</a:t>
            </a:r>
            <a:endParaRPr/>
          </a:p>
          <a:p>
            <a:pPr marL="457200" lvl="0" indent="-317500" algn="l" rtl="0">
              <a:lnSpc>
                <a:spcPct val="115000"/>
              </a:lnSpc>
              <a:spcBef>
                <a:spcPts val="0"/>
              </a:spcBef>
              <a:spcAft>
                <a:spcPts val="0"/>
              </a:spcAft>
              <a:buClr>
                <a:srgbClr val="134F5C"/>
              </a:buClr>
              <a:buSzPts val="1400"/>
              <a:buFont typeface="Arial"/>
              <a:buChar char="●"/>
            </a:pPr>
            <a:r>
              <a:rPr lang="en-IN" sz="1600">
                <a:solidFill>
                  <a:srgbClr val="134F5C"/>
                </a:solidFill>
              </a:rPr>
              <a:t>SMOTE oversampling(Synthetic Minority Oversampling Technique)</a:t>
            </a:r>
            <a:endParaRPr/>
          </a:p>
          <a:p>
            <a:pPr marL="457200" lvl="0" indent="-317500" algn="l" rtl="0">
              <a:lnSpc>
                <a:spcPct val="115000"/>
              </a:lnSpc>
              <a:spcBef>
                <a:spcPts val="0"/>
              </a:spcBef>
              <a:spcAft>
                <a:spcPts val="0"/>
              </a:spcAft>
              <a:buClr>
                <a:srgbClr val="134F5C"/>
              </a:buClr>
              <a:buSzPts val="1400"/>
              <a:buFont typeface="Arial"/>
              <a:buChar char="●"/>
            </a:pPr>
            <a:r>
              <a:rPr lang="en-IN" sz="1600">
                <a:solidFill>
                  <a:srgbClr val="134F5C"/>
                </a:solidFill>
              </a:rPr>
              <a:t>Data Fitting and Tuning</a:t>
            </a:r>
            <a:endParaRPr/>
          </a:p>
          <a:p>
            <a:pPr marL="457200" lvl="0" indent="-317500" algn="l" rtl="0">
              <a:lnSpc>
                <a:spcPct val="115000"/>
              </a:lnSpc>
              <a:spcBef>
                <a:spcPts val="0"/>
              </a:spcBef>
              <a:spcAft>
                <a:spcPts val="0"/>
              </a:spcAft>
              <a:buClr>
                <a:srgbClr val="134F5C"/>
              </a:buClr>
              <a:buSzPts val="1400"/>
              <a:buFont typeface="Arial"/>
              <a:buChar char="●"/>
            </a:pPr>
            <a:r>
              <a:rPr lang="en-IN" sz="1600">
                <a:solidFill>
                  <a:srgbClr val="134F5C"/>
                </a:solidFill>
              </a:rPr>
              <a:t>Start with default model parameters</a:t>
            </a:r>
            <a:endParaRPr/>
          </a:p>
          <a:p>
            <a:pPr marL="457200" lvl="0" indent="-317500" algn="l" rtl="0">
              <a:lnSpc>
                <a:spcPct val="115000"/>
              </a:lnSpc>
              <a:spcBef>
                <a:spcPts val="0"/>
              </a:spcBef>
              <a:spcAft>
                <a:spcPts val="0"/>
              </a:spcAft>
              <a:buClr>
                <a:srgbClr val="134F5C"/>
              </a:buClr>
              <a:buSzPts val="1400"/>
              <a:buFont typeface="Arial"/>
              <a:buChar char="●"/>
            </a:pPr>
            <a:r>
              <a:rPr lang="en-IN" sz="1600">
                <a:solidFill>
                  <a:srgbClr val="134F5C"/>
                </a:solidFill>
              </a:rPr>
              <a:t>Hyperparameter tuning</a:t>
            </a:r>
            <a:endParaRPr/>
          </a:p>
          <a:p>
            <a:pPr marL="457200" lvl="0" indent="-317500" algn="l" rtl="0">
              <a:lnSpc>
                <a:spcPct val="115000"/>
              </a:lnSpc>
              <a:spcBef>
                <a:spcPts val="0"/>
              </a:spcBef>
              <a:spcAft>
                <a:spcPts val="0"/>
              </a:spcAft>
              <a:buClr>
                <a:srgbClr val="134F5C"/>
              </a:buClr>
              <a:buSzPts val="1400"/>
              <a:buFont typeface="Arial"/>
              <a:buChar char="●"/>
            </a:pPr>
            <a:r>
              <a:rPr lang="en-IN" sz="1600">
                <a:solidFill>
                  <a:srgbClr val="134F5C"/>
                </a:solidFill>
              </a:rPr>
              <a:t>Measure AUC- ROC after training data</a:t>
            </a:r>
            <a:endParaRPr/>
          </a:p>
          <a:p>
            <a:pPr marL="457200" lvl="0" indent="-317500" algn="l" rtl="0">
              <a:lnSpc>
                <a:spcPct val="115000"/>
              </a:lnSpc>
              <a:spcBef>
                <a:spcPts val="0"/>
              </a:spcBef>
              <a:spcAft>
                <a:spcPts val="0"/>
              </a:spcAft>
              <a:buClr>
                <a:srgbClr val="134F5C"/>
              </a:buClr>
              <a:buSzPts val="1400"/>
              <a:buFont typeface="Arial"/>
              <a:buChar char="●"/>
            </a:pPr>
            <a:r>
              <a:rPr lang="en-IN" sz="1600">
                <a:solidFill>
                  <a:srgbClr val="134F5C"/>
                </a:solidFill>
              </a:rPr>
              <a:t>Model Evaluation</a:t>
            </a:r>
            <a:endParaRPr/>
          </a:p>
          <a:p>
            <a:pPr marL="457200" lvl="0" indent="-317500" algn="l" rtl="0">
              <a:lnSpc>
                <a:spcPct val="115000"/>
              </a:lnSpc>
              <a:spcBef>
                <a:spcPts val="0"/>
              </a:spcBef>
              <a:spcAft>
                <a:spcPts val="0"/>
              </a:spcAft>
              <a:buClr>
                <a:srgbClr val="134F5C"/>
              </a:buClr>
              <a:buSzPts val="1400"/>
              <a:buFont typeface="Arial"/>
              <a:buChar char="●"/>
            </a:pPr>
            <a:r>
              <a:rPr lang="en-IN" sz="1600">
                <a:solidFill>
                  <a:srgbClr val="134F5C"/>
                </a:solidFill>
              </a:rPr>
              <a:t>Model testing</a:t>
            </a:r>
            <a:endParaRPr/>
          </a:p>
          <a:p>
            <a:pPr marL="457200" lvl="0" indent="-317500" algn="l" rtl="0">
              <a:lnSpc>
                <a:spcPct val="115000"/>
              </a:lnSpc>
              <a:spcBef>
                <a:spcPts val="0"/>
              </a:spcBef>
              <a:spcAft>
                <a:spcPts val="0"/>
              </a:spcAft>
              <a:buClr>
                <a:srgbClr val="134F5C"/>
              </a:buClr>
              <a:buSzPts val="1400"/>
              <a:buFont typeface="Arial"/>
              <a:buChar char="●"/>
            </a:pPr>
            <a:r>
              <a:rPr lang="en-IN" sz="1600">
                <a:solidFill>
                  <a:srgbClr val="134F5C"/>
                </a:solidFill>
              </a:rPr>
              <a:t>Precision Recall Score</a:t>
            </a:r>
            <a:endParaRPr/>
          </a:p>
          <a:p>
            <a:pPr marL="457200" lvl="0" indent="-317500" algn="l" rtl="0">
              <a:lnSpc>
                <a:spcPct val="115000"/>
              </a:lnSpc>
              <a:spcBef>
                <a:spcPts val="0"/>
              </a:spcBef>
              <a:spcAft>
                <a:spcPts val="0"/>
              </a:spcAft>
              <a:buClr>
                <a:srgbClr val="134F5C"/>
              </a:buClr>
              <a:buSzPts val="1400"/>
              <a:buFont typeface="Arial"/>
              <a:buChar char="●"/>
            </a:pPr>
            <a:r>
              <a:rPr lang="en-IN" sz="1600">
                <a:solidFill>
                  <a:srgbClr val="134F5C"/>
                </a:solidFill>
              </a:rPr>
              <a:t>Compare with the other models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6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solidFill>
                  <a:srgbClr val="CC0000"/>
                </a:solidFill>
              </a:rPr>
              <a:t>Modeling Overview</a:t>
            </a:r>
            <a:br>
              <a:rPr lang="en-IN" b="1">
                <a:solidFill>
                  <a:srgbClr val="CC0000"/>
                </a:solidFill>
              </a:rPr>
            </a:br>
            <a:endParaRPr b="1">
              <a:solidFill>
                <a:srgbClr val="CC0000"/>
              </a:solidFill>
            </a:endParaRPr>
          </a:p>
        </p:txBody>
      </p:sp>
      <p:sp>
        <p:nvSpPr>
          <p:cNvPr id="169" name="Google Shape;169;p62"/>
          <p:cNvSpPr txBox="1">
            <a:spLocks noGrp="1"/>
          </p:cNvSpPr>
          <p:nvPr>
            <p:ph type="body" idx="1"/>
          </p:nvPr>
        </p:nvSpPr>
        <p:spPr>
          <a:xfrm>
            <a:off x="311699" y="1152475"/>
            <a:ext cx="8520599" cy="34164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sz="2000">
                <a:solidFill>
                  <a:srgbClr val="134F5C"/>
                </a:solidFill>
              </a:rPr>
              <a:t>This is Classification problem statement.</a:t>
            </a:r>
            <a:endParaRPr/>
          </a:p>
          <a:p>
            <a:pPr marL="139700" lvl="0" indent="0" algn="l" rtl="0">
              <a:lnSpc>
                <a:spcPct val="115000"/>
              </a:lnSpc>
              <a:spcBef>
                <a:spcPts val="0"/>
              </a:spcBef>
              <a:spcAft>
                <a:spcPts val="0"/>
              </a:spcAft>
              <a:buSzPts val="1400"/>
              <a:buNone/>
            </a:pPr>
            <a:r>
              <a:rPr lang="en-IN" sz="2000">
                <a:solidFill>
                  <a:srgbClr val="134F5C"/>
                </a:solidFill>
              </a:rPr>
              <a:t>There is Imbalance data with 78% non-defaulters and 22% defaulters.</a:t>
            </a:r>
            <a:endParaRPr/>
          </a:p>
          <a:p>
            <a:pPr marL="139700" lvl="0" indent="0" algn="l" rtl="0">
              <a:lnSpc>
                <a:spcPct val="115000"/>
              </a:lnSpc>
              <a:spcBef>
                <a:spcPts val="0"/>
              </a:spcBef>
              <a:spcAft>
                <a:spcPts val="0"/>
              </a:spcAft>
              <a:buSzPts val="1400"/>
              <a:buNone/>
            </a:pPr>
            <a:endParaRPr sz="2000">
              <a:solidFill>
                <a:srgbClr val="134F5C"/>
              </a:solidFill>
            </a:endParaRPr>
          </a:p>
          <a:p>
            <a:pPr marL="139700" lvl="0" indent="0" algn="l" rtl="0">
              <a:lnSpc>
                <a:spcPct val="115000"/>
              </a:lnSpc>
              <a:spcBef>
                <a:spcPts val="0"/>
              </a:spcBef>
              <a:spcAft>
                <a:spcPts val="0"/>
              </a:spcAft>
              <a:buSzPts val="1400"/>
              <a:buNone/>
            </a:pPr>
            <a:r>
              <a:rPr lang="en-IN" sz="2000">
                <a:solidFill>
                  <a:srgbClr val="134F5C"/>
                </a:solidFill>
              </a:rPr>
              <a:t>We have applied following models : </a:t>
            </a:r>
            <a:endParaRPr/>
          </a:p>
          <a:p>
            <a:pPr marL="457200" lvl="0" indent="-317500" algn="l" rtl="0">
              <a:lnSpc>
                <a:spcPct val="115000"/>
              </a:lnSpc>
              <a:spcBef>
                <a:spcPts val="0"/>
              </a:spcBef>
              <a:spcAft>
                <a:spcPts val="0"/>
              </a:spcAft>
              <a:buClr>
                <a:srgbClr val="134F5C"/>
              </a:buClr>
              <a:buSzPts val="1400"/>
              <a:buChar char="●"/>
            </a:pPr>
            <a:r>
              <a:rPr lang="en-IN" sz="2000">
                <a:solidFill>
                  <a:srgbClr val="134F5C"/>
                </a:solidFill>
              </a:rPr>
              <a:t>Logistic Regression</a:t>
            </a:r>
            <a:endParaRPr/>
          </a:p>
          <a:p>
            <a:pPr marL="457200" lvl="0" indent="-317500" algn="l" rtl="0">
              <a:lnSpc>
                <a:spcPct val="115000"/>
              </a:lnSpc>
              <a:spcBef>
                <a:spcPts val="0"/>
              </a:spcBef>
              <a:spcAft>
                <a:spcPts val="0"/>
              </a:spcAft>
              <a:buClr>
                <a:srgbClr val="134F5C"/>
              </a:buClr>
              <a:buSzPts val="1400"/>
              <a:buChar char="●"/>
            </a:pPr>
            <a:r>
              <a:rPr lang="en-IN" sz="2000">
                <a:solidFill>
                  <a:srgbClr val="134F5C"/>
                </a:solidFill>
              </a:rPr>
              <a:t>KNN</a:t>
            </a:r>
            <a:endParaRPr/>
          </a:p>
          <a:p>
            <a:pPr marL="457200" lvl="0" indent="-317500" algn="l" rtl="0">
              <a:lnSpc>
                <a:spcPct val="115000"/>
              </a:lnSpc>
              <a:spcBef>
                <a:spcPts val="0"/>
              </a:spcBef>
              <a:spcAft>
                <a:spcPts val="0"/>
              </a:spcAft>
              <a:buClr>
                <a:srgbClr val="134F5C"/>
              </a:buClr>
              <a:buSzPts val="1400"/>
              <a:buChar char="●"/>
            </a:pPr>
            <a:r>
              <a:rPr lang="en-IN" sz="2000">
                <a:solidFill>
                  <a:srgbClr val="134F5C"/>
                </a:solidFill>
              </a:rPr>
              <a:t>Decision Tree</a:t>
            </a:r>
            <a:endParaRPr/>
          </a:p>
          <a:p>
            <a:pPr marL="457200" lvl="0" indent="-317500" algn="l" rtl="0">
              <a:lnSpc>
                <a:spcPct val="115000"/>
              </a:lnSpc>
              <a:spcBef>
                <a:spcPts val="0"/>
              </a:spcBef>
              <a:spcAft>
                <a:spcPts val="0"/>
              </a:spcAft>
              <a:buClr>
                <a:srgbClr val="134F5C"/>
              </a:buClr>
              <a:buSzPts val="1400"/>
              <a:buChar char="●"/>
            </a:pPr>
            <a:r>
              <a:rPr lang="en-IN" sz="2000">
                <a:solidFill>
                  <a:srgbClr val="134F5C"/>
                </a:solidFill>
              </a:rPr>
              <a:t>Random Forest</a:t>
            </a:r>
            <a:endParaRPr/>
          </a:p>
          <a:p>
            <a:pPr marL="457200" lvl="0" indent="-317500" algn="l" rtl="0">
              <a:lnSpc>
                <a:spcPct val="115000"/>
              </a:lnSpc>
              <a:spcBef>
                <a:spcPts val="0"/>
              </a:spcBef>
              <a:spcAft>
                <a:spcPts val="0"/>
              </a:spcAft>
              <a:buClr>
                <a:srgbClr val="134F5C"/>
              </a:buClr>
              <a:buSzPts val="1400"/>
              <a:buChar char="●"/>
            </a:pPr>
            <a:r>
              <a:rPr lang="en-IN" sz="2000">
                <a:solidFill>
                  <a:srgbClr val="134F5C"/>
                </a:solidFill>
              </a:rPr>
              <a:t>XGBoost</a:t>
            </a:r>
            <a:endParaRPr/>
          </a:p>
          <a:p>
            <a:pPr marL="457200" lvl="0" indent="-317500" algn="l" rtl="0">
              <a:lnSpc>
                <a:spcPct val="115000"/>
              </a:lnSpc>
              <a:spcBef>
                <a:spcPts val="0"/>
              </a:spcBef>
              <a:spcAft>
                <a:spcPts val="0"/>
              </a:spcAft>
              <a:buClr>
                <a:srgbClr val="134F5C"/>
              </a:buClr>
              <a:buSzPts val="1400"/>
              <a:buChar char="●"/>
            </a:pPr>
            <a:r>
              <a:rPr lang="en-IN" sz="2000">
                <a:solidFill>
                  <a:srgbClr val="134F5C"/>
                </a:solidFill>
              </a:rPr>
              <a:t>SVM</a:t>
            </a:r>
            <a:endParaRPr/>
          </a:p>
          <a:p>
            <a:pPr marL="457200" lvl="0" indent="-228600" algn="l" rtl="0">
              <a:lnSpc>
                <a:spcPct val="115000"/>
              </a:lnSpc>
              <a:spcBef>
                <a:spcPts val="0"/>
              </a:spcBef>
              <a:spcAft>
                <a:spcPts val="0"/>
              </a:spcAft>
              <a:buSzPts val="1400"/>
              <a:buNone/>
            </a:pPr>
            <a:endParaRPr>
              <a:solidFill>
                <a:srgbClr val="134F5C"/>
              </a:solidFill>
            </a:endParaRPr>
          </a:p>
          <a:p>
            <a:pPr marL="457200" lvl="0" indent="-228600" algn="l" rtl="0">
              <a:lnSpc>
                <a:spcPct val="115000"/>
              </a:lnSpc>
              <a:spcBef>
                <a:spcPts val="0"/>
              </a:spcBef>
              <a:spcAft>
                <a:spcPts val="0"/>
              </a:spcAft>
              <a:buSzPts val="1400"/>
              <a:buNone/>
            </a:pPr>
            <a:endParaRPr>
              <a:solidFill>
                <a:srgbClr val="134F5C"/>
              </a:solidFill>
            </a:endParaRPr>
          </a:p>
        </p:txBody>
      </p:sp>
      <p:sp>
        <p:nvSpPr>
          <p:cNvPr id="170" name="Google Shape;170;p62"/>
          <p:cNvSpPr txBox="1">
            <a:spLocks noGrp="1"/>
          </p:cNvSpPr>
          <p:nvPr>
            <p:ph type="body" idx="2"/>
          </p:nvPr>
        </p:nvSpPr>
        <p:spPr>
          <a:xfrm>
            <a:off x="5275080" y="2381693"/>
            <a:ext cx="1121540" cy="758233"/>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a:solidFill>
                  <a:srgbClr val="134F5C"/>
                </a:solidFill>
              </a:rPr>
              <a:t>Default or Not_default</a:t>
            </a:r>
            <a:endParaRPr>
              <a:solidFill>
                <a:srgbClr val="134F5C"/>
              </a:solidFill>
            </a:endParaRPr>
          </a:p>
        </p:txBody>
      </p:sp>
      <p:pic>
        <p:nvPicPr>
          <p:cNvPr id="171" name="Google Shape;171;p62"/>
          <p:cNvPicPr preferRelativeResize="0"/>
          <p:nvPr/>
        </p:nvPicPr>
        <p:blipFill rotWithShape="1">
          <a:blip r:embed="rId3">
            <a:alphaModFix/>
          </a:blip>
          <a:srcRect/>
          <a:stretch/>
        </p:blipFill>
        <p:spPr>
          <a:xfrm>
            <a:off x="5275080" y="2381693"/>
            <a:ext cx="3401088" cy="2026827"/>
          </a:xfrm>
          <a:prstGeom prst="rect">
            <a:avLst/>
          </a:prstGeom>
          <a:noFill/>
          <a:ln>
            <a:noFill/>
          </a:ln>
        </p:spPr>
      </p:pic>
      <p:sp>
        <p:nvSpPr>
          <p:cNvPr id="172" name="Google Shape;172;p62"/>
          <p:cNvSpPr/>
          <p:nvPr/>
        </p:nvSpPr>
        <p:spPr>
          <a:xfrm rot="-595992">
            <a:off x="5309990" y="2051602"/>
            <a:ext cx="1503401" cy="1055945"/>
          </a:xfrm>
          <a:prstGeom prst="wedgeEllipseCallout">
            <a:avLst>
              <a:gd name="adj1" fmla="val -20833"/>
              <a:gd name="adj2" fmla="val 62500"/>
            </a:avLst>
          </a:prstGeom>
          <a:solidFill>
            <a:schemeClr val="dk2"/>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Arial"/>
                <a:ea typeface="Arial"/>
                <a:cs typeface="Arial"/>
                <a:sym typeface="Arial"/>
              </a:rPr>
              <a:t>Default or not default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IN" b="1" dirty="0"/>
              <a:t>Logistic Modelling </a:t>
            </a:r>
            <a:endParaRPr/>
          </a:p>
        </p:txBody>
      </p:sp>
      <p:sp>
        <p:nvSpPr>
          <p:cNvPr id="184" name="Google Shape;184;p64"/>
          <p:cNvSpPr txBox="1">
            <a:spLocks noGrp="1"/>
          </p:cNvSpPr>
          <p:nvPr>
            <p:ph type="body" idx="1"/>
          </p:nvPr>
        </p:nvSpPr>
        <p:spPr>
          <a:xfrm>
            <a:off x="311700" y="1152475"/>
            <a:ext cx="7924988" cy="449497"/>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sz="2000" b="1" dirty="0">
                <a:solidFill>
                  <a:srgbClr val="134F5C"/>
                </a:solidFill>
              </a:rPr>
              <a:t>Best parameters : C= 0.01, penalty = L2</a:t>
            </a:r>
            <a:endParaRPr/>
          </a:p>
        </p:txBody>
      </p:sp>
      <p:pic>
        <p:nvPicPr>
          <p:cNvPr id="185" name="Google Shape;185;p64"/>
          <p:cNvPicPr preferRelativeResize="0"/>
          <p:nvPr/>
        </p:nvPicPr>
        <p:blipFill rotWithShape="1">
          <a:blip r:embed="rId3">
            <a:alphaModFix/>
          </a:blip>
          <a:srcRect/>
          <a:stretch/>
        </p:blipFill>
        <p:spPr>
          <a:xfrm>
            <a:off x="453468" y="1736721"/>
            <a:ext cx="8452936" cy="212644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400" b="1"/>
              <a:t>Features importance according to logistic regression</a:t>
            </a:r>
            <a:endParaRPr/>
          </a:p>
        </p:txBody>
      </p:sp>
      <p:sp>
        <p:nvSpPr>
          <p:cNvPr id="191" name="Google Shape;191;p65"/>
          <p:cNvSpPr txBox="1">
            <a:spLocks noGrp="1"/>
          </p:cNvSpPr>
          <p:nvPr>
            <p:ph type="body" idx="2"/>
          </p:nvPr>
        </p:nvSpPr>
        <p:spPr>
          <a:xfrm>
            <a:off x="4572000" y="1282075"/>
            <a:ext cx="3999900" cy="3416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IN" sz="2000" b="1" dirty="0">
                <a:solidFill>
                  <a:srgbClr val="134F5C"/>
                </a:solidFill>
              </a:rPr>
              <a:t>Payment-month is important feature with respect to different month’s defaulter rate.</a:t>
            </a:r>
            <a:endParaRPr/>
          </a:p>
        </p:txBody>
      </p:sp>
      <p:pic>
        <p:nvPicPr>
          <p:cNvPr id="192" name="Google Shape;192;p65"/>
          <p:cNvPicPr preferRelativeResize="0"/>
          <p:nvPr/>
        </p:nvPicPr>
        <p:blipFill rotWithShape="1">
          <a:blip r:embed="rId3">
            <a:alphaModFix/>
          </a:blip>
          <a:srcRect/>
          <a:stretch/>
        </p:blipFill>
        <p:spPr>
          <a:xfrm>
            <a:off x="311700" y="1053083"/>
            <a:ext cx="3665666" cy="409041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3200" b="1"/>
              <a:t>Content</a:t>
            </a:r>
            <a:endParaRPr/>
          </a:p>
        </p:txBody>
      </p:sp>
      <p:sp>
        <p:nvSpPr>
          <p:cNvPr id="63" name="Google Shape;63;p48"/>
          <p:cNvSpPr txBox="1">
            <a:spLocks noGrp="1"/>
          </p:cNvSpPr>
          <p:nvPr>
            <p:ph type="body" idx="1"/>
          </p:nvPr>
        </p:nvSpPr>
        <p:spPr>
          <a:xfrm>
            <a:off x="311700" y="1152475"/>
            <a:ext cx="3999900" cy="3717238"/>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34F5C"/>
              </a:buClr>
              <a:buSzPts val="1400"/>
              <a:buFont typeface="Arial"/>
              <a:buChar char="●"/>
            </a:pPr>
            <a:r>
              <a:rPr lang="en-IN" sz="1800" dirty="0">
                <a:solidFill>
                  <a:srgbClr val="134F5C"/>
                </a:solidFill>
              </a:rPr>
              <a:t>Introduction</a:t>
            </a:r>
            <a:endParaRPr/>
          </a:p>
          <a:p>
            <a:pPr marL="457200" lvl="0" indent="-317500" algn="l" rtl="0">
              <a:lnSpc>
                <a:spcPct val="115000"/>
              </a:lnSpc>
              <a:spcBef>
                <a:spcPts val="0"/>
              </a:spcBef>
              <a:spcAft>
                <a:spcPts val="0"/>
              </a:spcAft>
              <a:buClr>
                <a:srgbClr val="134F5C"/>
              </a:buClr>
              <a:buSzPts val="1400"/>
              <a:buFont typeface="Arial"/>
              <a:buChar char="●"/>
            </a:pPr>
            <a:r>
              <a:rPr lang="en-IN" sz="1800" dirty="0">
                <a:solidFill>
                  <a:srgbClr val="134F5C"/>
                </a:solidFill>
              </a:rPr>
              <a:t>Defining Problem Statement</a:t>
            </a:r>
            <a:endParaRPr/>
          </a:p>
          <a:p>
            <a:pPr marL="457200" lvl="0" indent="-317500" algn="l" rtl="0">
              <a:lnSpc>
                <a:spcPct val="115000"/>
              </a:lnSpc>
              <a:spcBef>
                <a:spcPts val="0"/>
              </a:spcBef>
              <a:spcAft>
                <a:spcPts val="0"/>
              </a:spcAft>
              <a:buClr>
                <a:srgbClr val="134F5C"/>
              </a:buClr>
              <a:buSzPts val="1400"/>
              <a:buFont typeface="Arial"/>
              <a:buChar char="●"/>
            </a:pPr>
            <a:r>
              <a:rPr lang="en-IN" sz="1800" dirty="0">
                <a:solidFill>
                  <a:srgbClr val="134F5C"/>
                </a:solidFill>
              </a:rPr>
              <a:t>Data Summary</a:t>
            </a:r>
            <a:endParaRPr/>
          </a:p>
          <a:p>
            <a:pPr marL="457200" lvl="0" indent="-317500" algn="l" rtl="0">
              <a:lnSpc>
                <a:spcPct val="115000"/>
              </a:lnSpc>
              <a:spcBef>
                <a:spcPts val="0"/>
              </a:spcBef>
              <a:spcAft>
                <a:spcPts val="0"/>
              </a:spcAft>
              <a:buClr>
                <a:srgbClr val="134F5C"/>
              </a:buClr>
              <a:buSzPts val="1400"/>
              <a:buFont typeface="Arial"/>
              <a:buChar char="●"/>
            </a:pPr>
            <a:r>
              <a:rPr lang="en-IN" sz="1800" dirty="0" smtClean="0">
                <a:solidFill>
                  <a:srgbClr val="134F5C"/>
                </a:solidFill>
              </a:rPr>
              <a:t>Dependency</a:t>
            </a:r>
            <a:endParaRPr/>
          </a:p>
          <a:p>
            <a:pPr marL="457200" lvl="0" indent="-317500" algn="l" rtl="0">
              <a:lnSpc>
                <a:spcPct val="115000"/>
              </a:lnSpc>
              <a:spcBef>
                <a:spcPts val="0"/>
              </a:spcBef>
              <a:spcAft>
                <a:spcPts val="0"/>
              </a:spcAft>
              <a:buClr>
                <a:srgbClr val="134F5C"/>
              </a:buClr>
              <a:buSzPts val="1400"/>
              <a:buFont typeface="Arial"/>
              <a:buChar char="●"/>
            </a:pPr>
            <a:r>
              <a:rPr lang="en-IN" sz="1800" dirty="0">
                <a:solidFill>
                  <a:srgbClr val="134F5C"/>
                </a:solidFill>
              </a:rPr>
              <a:t>EDA </a:t>
            </a:r>
            <a:r>
              <a:rPr lang="en-IN" sz="1800" dirty="0" smtClean="0">
                <a:solidFill>
                  <a:srgbClr val="134F5C"/>
                </a:solidFill>
              </a:rPr>
              <a:t>/dataset </a:t>
            </a:r>
            <a:r>
              <a:rPr lang="en-IN" sz="1800" dirty="0" err="1" smtClean="0">
                <a:solidFill>
                  <a:srgbClr val="134F5C"/>
                </a:solidFill>
              </a:rPr>
              <a:t>preperation</a:t>
            </a:r>
            <a:endParaRPr/>
          </a:p>
          <a:p>
            <a:pPr marL="457200" lvl="0" indent="-317500" algn="l" rtl="0">
              <a:lnSpc>
                <a:spcPct val="115000"/>
              </a:lnSpc>
              <a:spcBef>
                <a:spcPts val="0"/>
              </a:spcBef>
              <a:spcAft>
                <a:spcPts val="0"/>
              </a:spcAft>
              <a:buClr>
                <a:srgbClr val="134F5C"/>
              </a:buClr>
              <a:buSzPts val="1400"/>
              <a:buFont typeface="Arial"/>
              <a:buChar char="●"/>
            </a:pPr>
            <a:r>
              <a:rPr lang="en-IN" sz="1800" dirty="0">
                <a:solidFill>
                  <a:srgbClr val="134F5C"/>
                </a:solidFill>
              </a:rPr>
              <a:t>Modelling </a:t>
            </a:r>
            <a:r>
              <a:rPr lang="en-IN" sz="1800" dirty="0" smtClean="0">
                <a:solidFill>
                  <a:srgbClr val="134F5C"/>
                </a:solidFill>
              </a:rPr>
              <a:t>Overview</a:t>
            </a:r>
            <a:endParaRPr/>
          </a:p>
          <a:p>
            <a:pPr marL="457200" lvl="0" indent="-317500" algn="l" rtl="0">
              <a:lnSpc>
                <a:spcPct val="115000"/>
              </a:lnSpc>
              <a:spcBef>
                <a:spcPts val="0"/>
              </a:spcBef>
              <a:spcAft>
                <a:spcPts val="0"/>
              </a:spcAft>
              <a:buClr>
                <a:srgbClr val="134F5C"/>
              </a:buClr>
              <a:buSzPts val="1400"/>
              <a:buFont typeface="Arial"/>
              <a:buChar char="●"/>
            </a:pPr>
            <a:r>
              <a:rPr lang="en-IN" sz="1800" dirty="0">
                <a:solidFill>
                  <a:srgbClr val="134F5C"/>
                </a:solidFill>
              </a:rPr>
              <a:t>Model evaluation</a:t>
            </a:r>
            <a:endParaRPr/>
          </a:p>
          <a:p>
            <a:pPr marL="457200" lvl="0" indent="-317500" algn="l" rtl="0">
              <a:lnSpc>
                <a:spcPct val="115000"/>
              </a:lnSpc>
              <a:spcBef>
                <a:spcPts val="0"/>
              </a:spcBef>
              <a:spcAft>
                <a:spcPts val="0"/>
              </a:spcAft>
              <a:buClr>
                <a:srgbClr val="134F5C"/>
              </a:buClr>
              <a:buSzPts val="1400"/>
              <a:buFont typeface="Arial"/>
              <a:buChar char="●"/>
            </a:pPr>
            <a:r>
              <a:rPr lang="en-IN" sz="1800" dirty="0">
                <a:solidFill>
                  <a:srgbClr val="134F5C"/>
                </a:solidFill>
              </a:rPr>
              <a:t>Challenges</a:t>
            </a:r>
            <a:endParaRPr/>
          </a:p>
          <a:p>
            <a:pPr marL="457200" lvl="0" indent="-317500" algn="l" rtl="0">
              <a:lnSpc>
                <a:spcPct val="115000"/>
              </a:lnSpc>
              <a:spcBef>
                <a:spcPts val="0"/>
              </a:spcBef>
              <a:spcAft>
                <a:spcPts val="0"/>
              </a:spcAft>
              <a:buClr>
                <a:srgbClr val="134F5C"/>
              </a:buClr>
              <a:buSzPts val="1400"/>
              <a:buFont typeface="Arial"/>
              <a:buChar char="●"/>
            </a:pPr>
            <a:r>
              <a:rPr lang="en-IN" sz="1800" dirty="0">
                <a:solidFill>
                  <a:srgbClr val="134F5C"/>
                </a:solidFill>
              </a:rPr>
              <a:t>Conclusion</a:t>
            </a:r>
            <a:endParaRPr/>
          </a:p>
          <a:p>
            <a:pPr marL="457200" lvl="0" indent="-317500" algn="l" rtl="0">
              <a:lnSpc>
                <a:spcPct val="115000"/>
              </a:lnSpc>
              <a:spcBef>
                <a:spcPts val="0"/>
              </a:spcBef>
              <a:spcAft>
                <a:spcPts val="0"/>
              </a:spcAft>
              <a:buClr>
                <a:srgbClr val="134F5C"/>
              </a:buClr>
              <a:buSzPts val="1400"/>
              <a:buFont typeface="Arial"/>
              <a:buChar char="●"/>
            </a:pPr>
            <a:r>
              <a:rPr lang="en-IN" sz="1800" dirty="0">
                <a:solidFill>
                  <a:srgbClr val="134F5C"/>
                </a:solidFill>
                <a:latin typeface="Arial"/>
                <a:ea typeface="Arial"/>
                <a:cs typeface="Arial"/>
                <a:sym typeface="Arial"/>
              </a:rPr>
              <a:t>Q&amp;A</a:t>
            </a:r>
            <a:endParaRPr sz="1800"/>
          </a:p>
          <a:p>
            <a:pPr marL="139700" lvl="0" indent="0" algn="l" rtl="0">
              <a:lnSpc>
                <a:spcPct val="115000"/>
              </a:lnSpc>
              <a:spcBef>
                <a:spcPts val="0"/>
              </a:spcBef>
              <a:spcAft>
                <a:spcPts val="0"/>
              </a:spcAft>
              <a:buSzPts val="1400"/>
              <a:buNone/>
            </a:pPr>
            <a:endParaRPr sz="1800">
              <a:solidFill>
                <a:srgbClr val="134F5C"/>
              </a:solidFill>
            </a:endParaRPr>
          </a:p>
        </p:txBody>
      </p:sp>
      <p:pic>
        <p:nvPicPr>
          <p:cNvPr id="64" name="Google Shape;64;p48"/>
          <p:cNvPicPr preferRelativeResize="0"/>
          <p:nvPr/>
        </p:nvPicPr>
        <p:blipFill rotWithShape="1">
          <a:blip r:embed="rId3">
            <a:alphaModFix/>
          </a:blip>
          <a:srcRect/>
          <a:stretch/>
        </p:blipFill>
        <p:spPr>
          <a:xfrm>
            <a:off x="3939362" y="1141393"/>
            <a:ext cx="4694275" cy="263770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6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t>Implementing K-NN </a:t>
            </a:r>
            <a:endParaRPr/>
          </a:p>
        </p:txBody>
      </p:sp>
      <p:pic>
        <p:nvPicPr>
          <p:cNvPr id="198" name="Google Shape;198;p66"/>
          <p:cNvPicPr preferRelativeResize="0"/>
          <p:nvPr/>
        </p:nvPicPr>
        <p:blipFill rotWithShape="1">
          <a:blip r:embed="rId3">
            <a:alphaModFix/>
          </a:blip>
          <a:srcRect/>
          <a:stretch/>
        </p:blipFill>
        <p:spPr>
          <a:xfrm>
            <a:off x="1291426" y="1137591"/>
            <a:ext cx="3011216" cy="2045088"/>
          </a:xfrm>
          <a:prstGeom prst="rect">
            <a:avLst/>
          </a:prstGeom>
          <a:noFill/>
          <a:ln>
            <a:noFill/>
          </a:ln>
        </p:spPr>
      </p:pic>
      <p:sp>
        <p:nvSpPr>
          <p:cNvPr id="199" name="Google Shape;199;p66"/>
          <p:cNvSpPr txBox="1"/>
          <p:nvPr/>
        </p:nvSpPr>
        <p:spPr>
          <a:xfrm>
            <a:off x="411126" y="3321205"/>
            <a:ext cx="7960343"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000" dirty="0">
                <a:solidFill>
                  <a:srgbClr val="134F5C"/>
                </a:solidFill>
              </a:rPr>
              <a:t>We found that k=7 is the best nearest neighbour because the test and train accuracy meet near at this point so calculating model performance and we get AUC-ROC score around 83% after running KNN model for the data set. </a:t>
            </a:r>
            <a:endParaRPr sz="2000" dirty="0">
              <a:solidFill>
                <a:srgbClr val="134F5C"/>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t>Decision Tree</a:t>
            </a:r>
            <a:endParaRPr/>
          </a:p>
        </p:txBody>
      </p:sp>
      <p:sp>
        <p:nvSpPr>
          <p:cNvPr id="205" name="Google Shape;205;p67"/>
          <p:cNvSpPr txBox="1">
            <a:spLocks noGrp="1"/>
          </p:cNvSpPr>
          <p:nvPr>
            <p:ph type="body" idx="1"/>
          </p:nvPr>
        </p:nvSpPr>
        <p:spPr>
          <a:xfrm>
            <a:off x="311699" y="1237536"/>
            <a:ext cx="8123463" cy="35460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sz="2000">
                <a:solidFill>
                  <a:srgbClr val="134F5C"/>
                </a:solidFill>
              </a:rPr>
              <a:t>Best parameters : max_depth =  20, min_samples_split = 0.1</a:t>
            </a:r>
            <a:endParaRPr/>
          </a:p>
        </p:txBody>
      </p:sp>
      <p:pic>
        <p:nvPicPr>
          <p:cNvPr id="206" name="Google Shape;206;p67"/>
          <p:cNvPicPr preferRelativeResize="0"/>
          <p:nvPr/>
        </p:nvPicPr>
        <p:blipFill rotWithShape="1">
          <a:blip r:embed="rId3">
            <a:alphaModFix/>
          </a:blip>
          <a:srcRect/>
          <a:stretch/>
        </p:blipFill>
        <p:spPr>
          <a:xfrm>
            <a:off x="391676" y="2535185"/>
            <a:ext cx="5108902" cy="637641"/>
          </a:xfrm>
          <a:prstGeom prst="rect">
            <a:avLst/>
          </a:prstGeom>
          <a:noFill/>
          <a:ln>
            <a:noFill/>
          </a:ln>
        </p:spPr>
      </p:pic>
      <p:pic>
        <p:nvPicPr>
          <p:cNvPr id="207" name="Google Shape;207;p67"/>
          <p:cNvPicPr preferRelativeResize="0"/>
          <p:nvPr/>
        </p:nvPicPr>
        <p:blipFill rotWithShape="1">
          <a:blip r:embed="rId4">
            <a:alphaModFix/>
          </a:blip>
          <a:srcRect/>
          <a:stretch/>
        </p:blipFill>
        <p:spPr>
          <a:xfrm>
            <a:off x="5341575" y="2026217"/>
            <a:ext cx="3040586" cy="1968638"/>
          </a:xfrm>
          <a:prstGeom prst="rect">
            <a:avLst/>
          </a:prstGeom>
          <a:noFill/>
          <a:ln>
            <a:noFill/>
          </a:ln>
        </p:spPr>
      </p:pic>
      <p:sp>
        <p:nvSpPr>
          <p:cNvPr id="208" name="Google Shape;208;p67"/>
          <p:cNvSpPr/>
          <p:nvPr/>
        </p:nvSpPr>
        <p:spPr>
          <a:xfrm>
            <a:off x="391676" y="2459665"/>
            <a:ext cx="4697775" cy="637641"/>
          </a:xfrm>
          <a:prstGeom prst="rect">
            <a:avLst/>
          </a:prstGeom>
          <a:noFill/>
          <a:ln w="25400" cap="flat" cmpd="sng">
            <a:solidFill>
              <a:srgbClr val="134F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67"/>
          <p:cNvSpPr txBox="1"/>
          <p:nvPr/>
        </p:nvSpPr>
        <p:spPr>
          <a:xfrm>
            <a:off x="500280" y="4020896"/>
            <a:ext cx="77463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000" dirty="0">
                <a:solidFill>
                  <a:srgbClr val="134F5C"/>
                </a:solidFill>
              </a:rPr>
              <a:t>The decision tree AUC-ROC score is 75% which not satisfactory comparison to other model score.</a:t>
            </a:r>
            <a:endParaRPr sz="2000" dirty="0">
              <a:solidFill>
                <a:srgbClr val="134F5C"/>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6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solidFill>
                  <a:srgbClr val="CC0000"/>
                </a:solidFill>
              </a:rPr>
              <a:t>Implementing Random Forest Classifier</a:t>
            </a:r>
            <a:endParaRPr/>
          </a:p>
        </p:txBody>
      </p:sp>
      <p:sp>
        <p:nvSpPr>
          <p:cNvPr id="215" name="Google Shape;215;p68"/>
          <p:cNvSpPr txBox="1">
            <a:spLocks noGrp="1"/>
          </p:cNvSpPr>
          <p:nvPr>
            <p:ph type="body" idx="1"/>
          </p:nvPr>
        </p:nvSpPr>
        <p:spPr>
          <a:xfrm>
            <a:off x="311699" y="1152475"/>
            <a:ext cx="8435351" cy="2044381"/>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sz="2000" b="1">
                <a:solidFill>
                  <a:srgbClr val="134F5C"/>
                </a:solidFill>
              </a:rPr>
              <a:t>Best Parameters : max_depth = 30, n_estimators =  200</a:t>
            </a:r>
            <a:endParaRPr sz="2000" b="1">
              <a:solidFill>
                <a:srgbClr val="134F5C"/>
              </a:solidFill>
            </a:endParaRPr>
          </a:p>
        </p:txBody>
      </p:sp>
      <p:pic>
        <p:nvPicPr>
          <p:cNvPr id="216" name="Google Shape;216;p68"/>
          <p:cNvPicPr preferRelativeResize="0"/>
          <p:nvPr/>
        </p:nvPicPr>
        <p:blipFill rotWithShape="1">
          <a:blip r:embed="rId3">
            <a:alphaModFix/>
          </a:blip>
          <a:srcRect/>
          <a:stretch/>
        </p:blipFill>
        <p:spPr>
          <a:xfrm>
            <a:off x="611966" y="1751574"/>
            <a:ext cx="6844987" cy="1686285"/>
          </a:xfrm>
          <a:prstGeom prst="rect">
            <a:avLst/>
          </a:prstGeom>
          <a:noFill/>
          <a:ln>
            <a:noFill/>
          </a:ln>
        </p:spPr>
      </p:pic>
      <p:pic>
        <p:nvPicPr>
          <p:cNvPr id="217" name="Google Shape;217;p68"/>
          <p:cNvPicPr preferRelativeResize="0"/>
          <p:nvPr/>
        </p:nvPicPr>
        <p:blipFill rotWithShape="1">
          <a:blip r:embed="rId4">
            <a:alphaModFix/>
          </a:blip>
          <a:srcRect/>
          <a:stretch/>
        </p:blipFill>
        <p:spPr>
          <a:xfrm>
            <a:off x="6953693" y="3321667"/>
            <a:ext cx="1793357" cy="1505786"/>
          </a:xfrm>
          <a:prstGeom prst="rect">
            <a:avLst/>
          </a:prstGeom>
          <a:noFill/>
          <a:ln>
            <a:noFill/>
          </a:ln>
        </p:spPr>
      </p:pic>
      <p:sp>
        <p:nvSpPr>
          <p:cNvPr id="218" name="Google Shape;218;p68"/>
          <p:cNvSpPr txBox="1"/>
          <p:nvPr/>
        </p:nvSpPr>
        <p:spPr>
          <a:xfrm>
            <a:off x="611966" y="3482858"/>
            <a:ext cx="62961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000" dirty="0">
                <a:solidFill>
                  <a:srgbClr val="134F5C"/>
                </a:solidFill>
              </a:rPr>
              <a:t>Random forest having approx. 92% AUC-ROC score which is high then the all model score or the best recall approx. 86%</a:t>
            </a:r>
            <a:endParaRPr sz="2000" dirty="0">
              <a:solidFill>
                <a:srgbClr val="134F5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t>Feature Importance according to Random forest</a:t>
            </a:r>
            <a:endParaRPr/>
          </a:p>
        </p:txBody>
      </p:sp>
      <p:pic>
        <p:nvPicPr>
          <p:cNvPr id="224" name="Google Shape;224;p69"/>
          <p:cNvPicPr preferRelativeResize="0"/>
          <p:nvPr/>
        </p:nvPicPr>
        <p:blipFill rotWithShape="1">
          <a:blip r:embed="rId3">
            <a:alphaModFix/>
          </a:blip>
          <a:srcRect/>
          <a:stretch/>
        </p:blipFill>
        <p:spPr>
          <a:xfrm>
            <a:off x="1185630" y="1322595"/>
            <a:ext cx="7051058" cy="3318921"/>
          </a:xfrm>
          <a:prstGeom prst="rect">
            <a:avLst/>
          </a:prstGeom>
          <a:noFill/>
          <a:ln>
            <a:noFill/>
          </a:ln>
        </p:spPr>
      </p:pic>
      <p:sp>
        <p:nvSpPr>
          <p:cNvPr id="225" name="Google Shape;225;p69"/>
          <p:cNvSpPr txBox="1"/>
          <p:nvPr/>
        </p:nvSpPr>
        <p:spPr>
          <a:xfrm>
            <a:off x="1503300" y="4582850"/>
            <a:ext cx="6137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000">
                <a:solidFill>
                  <a:srgbClr val="134F5C"/>
                </a:solidFill>
              </a:rPr>
              <a:t>Credit limit is the major reason of defaulter as per Rf</a:t>
            </a:r>
            <a:endParaRPr sz="2000">
              <a:solidFill>
                <a:srgbClr val="134F5C"/>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7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t>Implement the XGBoost</a:t>
            </a:r>
            <a:endParaRPr/>
          </a:p>
        </p:txBody>
      </p:sp>
      <p:pic>
        <p:nvPicPr>
          <p:cNvPr id="232" name="Google Shape;232;p70"/>
          <p:cNvPicPr preferRelativeResize="0"/>
          <p:nvPr/>
        </p:nvPicPr>
        <p:blipFill rotWithShape="1">
          <a:blip r:embed="rId3">
            <a:alphaModFix/>
          </a:blip>
          <a:srcRect/>
          <a:stretch/>
        </p:blipFill>
        <p:spPr>
          <a:xfrm>
            <a:off x="654214" y="3177362"/>
            <a:ext cx="3095535" cy="1521113"/>
          </a:xfrm>
          <a:prstGeom prst="rect">
            <a:avLst/>
          </a:prstGeom>
          <a:noFill/>
          <a:ln>
            <a:noFill/>
          </a:ln>
        </p:spPr>
      </p:pic>
      <p:pic>
        <p:nvPicPr>
          <p:cNvPr id="3" name="Picture 2">
            <a:extLst>
              <a:ext uri="{FF2B5EF4-FFF2-40B4-BE49-F238E27FC236}">
                <a16:creationId xmlns:a16="http://schemas.microsoft.com/office/drawing/2014/main" xmlns="" id="{6EE188E9-A920-4639-911E-E7F98FB8D198}"/>
              </a:ext>
            </a:extLst>
          </p:cNvPr>
          <p:cNvPicPr>
            <a:picLocks noChangeAspect="1"/>
          </p:cNvPicPr>
          <p:nvPr/>
        </p:nvPicPr>
        <p:blipFill>
          <a:blip r:embed="rId4"/>
          <a:stretch>
            <a:fillRect/>
          </a:stretch>
        </p:blipFill>
        <p:spPr>
          <a:xfrm>
            <a:off x="837112" y="1225554"/>
            <a:ext cx="6104465" cy="152111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7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solidFill>
                  <a:srgbClr val="CC0000"/>
                </a:solidFill>
              </a:rPr>
              <a:t>Feature importance according to XGBoost</a:t>
            </a:r>
            <a:endParaRPr/>
          </a:p>
        </p:txBody>
      </p:sp>
      <p:sp>
        <p:nvSpPr>
          <p:cNvPr id="238" name="Google Shape;238;p71"/>
          <p:cNvSpPr txBox="1">
            <a:spLocks noGrp="1"/>
          </p:cNvSpPr>
          <p:nvPr>
            <p:ph type="body" idx="1"/>
          </p:nvPr>
        </p:nvSpPr>
        <p:spPr>
          <a:xfrm>
            <a:off x="758267" y="4115414"/>
            <a:ext cx="7854105" cy="385702"/>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sz="2000" b="1" dirty="0">
                <a:solidFill>
                  <a:srgbClr val="134F5C"/>
                </a:solidFill>
              </a:rPr>
              <a:t>Pay_Aug_1 is the most important feature here.</a:t>
            </a:r>
            <a:endParaRPr/>
          </a:p>
        </p:txBody>
      </p:sp>
      <p:pic>
        <p:nvPicPr>
          <p:cNvPr id="239" name="Google Shape;239;p71"/>
          <p:cNvPicPr preferRelativeResize="0"/>
          <p:nvPr/>
        </p:nvPicPr>
        <p:blipFill rotWithShape="1">
          <a:blip r:embed="rId3">
            <a:alphaModFix/>
          </a:blip>
          <a:srcRect/>
          <a:stretch/>
        </p:blipFill>
        <p:spPr>
          <a:xfrm>
            <a:off x="595423" y="1103129"/>
            <a:ext cx="7079909" cy="271041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7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t>SVM (support vector machine)</a:t>
            </a:r>
            <a:endParaRPr/>
          </a:p>
        </p:txBody>
      </p:sp>
      <p:sp>
        <p:nvSpPr>
          <p:cNvPr id="245" name="Google Shape;245;p72"/>
          <p:cNvSpPr txBox="1">
            <a:spLocks noGrp="1"/>
          </p:cNvSpPr>
          <p:nvPr>
            <p:ph type="body" idx="1"/>
          </p:nvPr>
        </p:nvSpPr>
        <p:spPr>
          <a:xfrm>
            <a:off x="311700" y="1152475"/>
            <a:ext cx="7655630" cy="34164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sz="2000" b="1">
                <a:solidFill>
                  <a:srgbClr val="134F5C"/>
                </a:solidFill>
              </a:rPr>
              <a:t>Best parameters : C = 10, kernel = rbf</a:t>
            </a:r>
            <a:endParaRPr sz="2000" b="1">
              <a:solidFill>
                <a:srgbClr val="134F5C"/>
              </a:solidFill>
            </a:endParaRPr>
          </a:p>
        </p:txBody>
      </p:sp>
      <p:pic>
        <p:nvPicPr>
          <p:cNvPr id="246" name="Google Shape;246;p72"/>
          <p:cNvPicPr preferRelativeResize="0"/>
          <p:nvPr/>
        </p:nvPicPr>
        <p:blipFill rotWithShape="1">
          <a:blip r:embed="rId3">
            <a:alphaModFix/>
          </a:blip>
          <a:srcRect/>
          <a:stretch/>
        </p:blipFill>
        <p:spPr>
          <a:xfrm>
            <a:off x="311699" y="1703637"/>
            <a:ext cx="7581399" cy="18689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7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IN" sz="3200" b="1"/>
              <a:t>Model Evaluation</a:t>
            </a:r>
            <a:endParaRPr/>
          </a:p>
        </p:txBody>
      </p:sp>
      <p:sp>
        <p:nvSpPr>
          <p:cNvPr id="252" name="Google Shape;252;p73"/>
          <p:cNvSpPr txBox="1">
            <a:spLocks noGrp="1"/>
          </p:cNvSpPr>
          <p:nvPr>
            <p:ph type="body" idx="1"/>
          </p:nvPr>
        </p:nvSpPr>
        <p:spPr>
          <a:xfrm>
            <a:off x="205563" y="3830721"/>
            <a:ext cx="7662719" cy="478884"/>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sz="1800" b="1" u="sng" dirty="0">
                <a:solidFill>
                  <a:srgbClr val="CC0000"/>
                </a:solidFill>
              </a:rPr>
              <a:t>Random Forest is the winner here with highest recall score 0.85.</a:t>
            </a:r>
            <a:endParaRPr/>
          </a:p>
        </p:txBody>
      </p:sp>
      <p:pic>
        <p:nvPicPr>
          <p:cNvPr id="253" name="Google Shape;253;p73"/>
          <p:cNvPicPr preferRelativeResize="0"/>
          <p:nvPr/>
        </p:nvPicPr>
        <p:blipFill rotWithShape="1">
          <a:blip r:embed="rId3">
            <a:alphaModFix/>
          </a:blip>
          <a:srcRect/>
          <a:stretch/>
        </p:blipFill>
        <p:spPr>
          <a:xfrm>
            <a:off x="311700" y="1497797"/>
            <a:ext cx="8248779" cy="1932975"/>
          </a:xfrm>
          <a:prstGeom prst="rect">
            <a:avLst/>
          </a:prstGeom>
          <a:noFill/>
          <a:ln>
            <a:noFill/>
          </a:ln>
        </p:spPr>
      </p:pic>
      <p:sp>
        <p:nvSpPr>
          <p:cNvPr id="254" name="Google Shape;254;p73"/>
          <p:cNvSpPr/>
          <p:nvPr/>
        </p:nvSpPr>
        <p:spPr>
          <a:xfrm>
            <a:off x="281763" y="1415902"/>
            <a:ext cx="8428200" cy="2169000"/>
          </a:xfrm>
          <a:prstGeom prst="rect">
            <a:avLst/>
          </a:prstGeom>
          <a:noFill/>
          <a:ln w="25400" cap="flat" cmpd="sng">
            <a:solidFill>
              <a:srgbClr val="134F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7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IN" sz="3200" b="1"/>
              <a:t>Model Evaluation</a:t>
            </a:r>
            <a:endParaRPr/>
          </a:p>
        </p:txBody>
      </p:sp>
      <p:sp>
        <p:nvSpPr>
          <p:cNvPr id="260" name="Google Shape;260;p74"/>
          <p:cNvSpPr txBox="1">
            <a:spLocks noGrp="1"/>
          </p:cNvSpPr>
          <p:nvPr>
            <p:ph type="body" idx="1"/>
          </p:nvPr>
        </p:nvSpPr>
        <p:spPr>
          <a:xfrm>
            <a:off x="439478" y="3941135"/>
            <a:ext cx="3872121" cy="62774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IN" sz="2000" b="1">
                <a:solidFill>
                  <a:srgbClr val="134F5C"/>
                </a:solidFill>
              </a:rPr>
              <a:t>Random Forest score</a:t>
            </a:r>
            <a:endParaRPr/>
          </a:p>
        </p:txBody>
      </p:sp>
      <p:sp>
        <p:nvSpPr>
          <p:cNvPr id="261" name="Google Shape;261;p74"/>
          <p:cNvSpPr txBox="1">
            <a:spLocks noGrp="1"/>
          </p:cNvSpPr>
          <p:nvPr>
            <p:ph type="body" idx="2"/>
          </p:nvPr>
        </p:nvSpPr>
        <p:spPr>
          <a:xfrm>
            <a:off x="5684874" y="3941135"/>
            <a:ext cx="4366626" cy="684447"/>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sz="2000" b="1" dirty="0" err="1">
                <a:solidFill>
                  <a:srgbClr val="134F5C"/>
                </a:solidFill>
              </a:rPr>
              <a:t>XGBoost</a:t>
            </a:r>
            <a:endParaRPr/>
          </a:p>
        </p:txBody>
      </p:sp>
      <p:pic>
        <p:nvPicPr>
          <p:cNvPr id="262" name="Google Shape;262;p74"/>
          <p:cNvPicPr preferRelativeResize="0"/>
          <p:nvPr/>
        </p:nvPicPr>
        <p:blipFill rotWithShape="1">
          <a:blip r:embed="rId3">
            <a:alphaModFix/>
          </a:blip>
          <a:srcRect/>
          <a:stretch/>
        </p:blipFill>
        <p:spPr>
          <a:xfrm>
            <a:off x="486393" y="1403505"/>
            <a:ext cx="3949968" cy="2364495"/>
          </a:xfrm>
          <a:prstGeom prst="rect">
            <a:avLst/>
          </a:prstGeom>
          <a:noFill/>
          <a:ln>
            <a:noFill/>
          </a:ln>
        </p:spPr>
      </p:pic>
      <p:pic>
        <p:nvPicPr>
          <p:cNvPr id="263" name="Google Shape;263;p74"/>
          <p:cNvPicPr preferRelativeResize="0"/>
          <p:nvPr/>
        </p:nvPicPr>
        <p:blipFill rotWithShape="1">
          <a:blip r:embed="rId4">
            <a:alphaModFix/>
          </a:blip>
          <a:srcRect/>
          <a:stretch/>
        </p:blipFill>
        <p:spPr>
          <a:xfrm>
            <a:off x="4838690" y="1403505"/>
            <a:ext cx="3726768" cy="229360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7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t>Observations on basis of AUC – ROC score</a:t>
            </a:r>
            <a:endParaRPr/>
          </a:p>
        </p:txBody>
      </p:sp>
      <p:sp>
        <p:nvSpPr>
          <p:cNvPr id="269" name="Google Shape;269;p75"/>
          <p:cNvSpPr txBox="1">
            <a:spLocks noGrp="1"/>
          </p:cNvSpPr>
          <p:nvPr>
            <p:ph type="body" idx="1"/>
          </p:nvPr>
        </p:nvSpPr>
        <p:spPr>
          <a:xfrm>
            <a:off x="284107" y="1271321"/>
            <a:ext cx="4392921" cy="3185609"/>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sz="1800">
                <a:solidFill>
                  <a:schemeClr val="dk1"/>
                </a:solidFill>
              </a:rPr>
              <a:t>Observations_1 : </a:t>
            </a:r>
            <a:r>
              <a:rPr lang="en-IN" sz="1600">
                <a:solidFill>
                  <a:srgbClr val="134F5C"/>
                </a:solidFill>
              </a:rPr>
              <a:t>We started with Logistic Classifier and then with XGBoost , for which we obtained an AUC score of 0.81 and 0.91, respectively, when predicting the target for the test set. We followed with an KNN model, with a lower AUC score (0.83) for the prediction of the test set target value. We then followed with a SVM, with the AUC score after training  iterations 0.85.</a:t>
            </a:r>
            <a:endParaRPr/>
          </a:p>
        </p:txBody>
      </p:sp>
      <p:sp>
        <p:nvSpPr>
          <p:cNvPr id="270" name="Google Shape;270;p75"/>
          <p:cNvSpPr txBox="1">
            <a:spLocks noGrp="1"/>
          </p:cNvSpPr>
          <p:nvPr>
            <p:ph type="body" idx="2"/>
          </p:nvPr>
        </p:nvSpPr>
        <p:spPr>
          <a:xfrm>
            <a:off x="4737279" y="1255894"/>
            <a:ext cx="3652381" cy="3320288"/>
          </a:xfrm>
          <a:prstGeom prst="rect">
            <a:avLst/>
          </a:prstGeom>
          <a:noFill/>
          <a:ln>
            <a:noFill/>
          </a:ln>
        </p:spPr>
        <p:txBody>
          <a:bodyPr spcFirstLastPara="1" wrap="square" lIns="91425" tIns="91425" rIns="91425" bIns="91425" anchor="t" anchorCtr="0">
            <a:noAutofit/>
          </a:bodyPr>
          <a:lstStyle/>
          <a:p>
            <a:pPr marL="139700" lvl="0" indent="0">
              <a:buNone/>
            </a:pPr>
            <a:r>
              <a:rPr lang="en-IN" sz="1800" dirty="0">
                <a:solidFill>
                  <a:schemeClr val="dk1"/>
                </a:solidFill>
              </a:rPr>
              <a:t>Observations_2 : </a:t>
            </a:r>
            <a:r>
              <a:rPr lang="en-IN" sz="1600" dirty="0">
                <a:solidFill>
                  <a:srgbClr val="134F5C"/>
                </a:solidFill>
              </a:rPr>
              <a:t>We then experimented with an </a:t>
            </a:r>
            <a:r>
              <a:rPr lang="en-IN" sz="1600" b="1" dirty="0">
                <a:solidFill>
                  <a:srgbClr val="134F5C"/>
                </a:solidFill>
              </a:rPr>
              <a:t>Random Forest</a:t>
            </a:r>
            <a:r>
              <a:rPr lang="en-IN" sz="1600" dirty="0">
                <a:solidFill>
                  <a:srgbClr val="134F5C"/>
                </a:solidFill>
              </a:rPr>
              <a:t> model. In this case, we </a:t>
            </a:r>
            <a:r>
              <a:rPr lang="en-IN" sz="1600" dirty="0" err="1" smtClean="0">
                <a:solidFill>
                  <a:srgbClr val="134F5C"/>
                </a:solidFill>
              </a:rPr>
              <a:t>alidation</a:t>
            </a:r>
            <a:r>
              <a:rPr lang="en-IN" sz="1600" dirty="0" smtClean="0">
                <a:solidFill>
                  <a:srgbClr val="134F5C"/>
                </a:solidFill>
              </a:rPr>
              <a:t> </a:t>
            </a:r>
            <a:r>
              <a:rPr lang="en-IN" sz="1600" dirty="0">
                <a:solidFill>
                  <a:srgbClr val="134F5C"/>
                </a:solidFill>
              </a:rPr>
              <a:t>of the training </a:t>
            </a:r>
            <a:r>
              <a:rPr lang="en-IN" sz="1600" dirty="0" smtClean="0">
                <a:solidFill>
                  <a:srgbClr val="134F5C"/>
                </a:solidFill>
              </a:rPr>
              <a:t>mused the validation set for </a:t>
            </a:r>
            <a:r>
              <a:rPr lang="en-IN" sz="1600" dirty="0" err="1" smtClean="0">
                <a:solidFill>
                  <a:srgbClr val="134F5C"/>
                </a:solidFill>
              </a:rPr>
              <a:t>vodel</a:t>
            </a:r>
            <a:r>
              <a:rPr lang="en-IN" sz="1600" dirty="0">
                <a:solidFill>
                  <a:srgbClr val="134F5C"/>
                </a:solidFill>
              </a:rPr>
              <a:t>. The best AUC score obtained was </a:t>
            </a:r>
            <a:r>
              <a:rPr lang="en-IN" sz="1600" b="1" dirty="0">
                <a:solidFill>
                  <a:srgbClr val="134F5C"/>
                </a:solidFill>
              </a:rPr>
              <a:t>0.912. </a:t>
            </a:r>
            <a:endParaRPr/>
          </a:p>
        </p:txBody>
      </p:sp>
      <p:sp>
        <p:nvSpPr>
          <p:cNvPr id="271" name="Google Shape;271;p75"/>
          <p:cNvSpPr/>
          <p:nvPr/>
        </p:nvSpPr>
        <p:spPr>
          <a:xfrm>
            <a:off x="439475" y="1255900"/>
            <a:ext cx="4297800" cy="2883600"/>
          </a:xfrm>
          <a:prstGeom prst="rect">
            <a:avLst/>
          </a:prstGeom>
          <a:noFill/>
          <a:ln w="25400"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2" name="Google Shape;272;p75"/>
          <p:cNvSpPr/>
          <p:nvPr/>
        </p:nvSpPr>
        <p:spPr>
          <a:xfrm>
            <a:off x="4890977" y="1259948"/>
            <a:ext cx="3558934" cy="2114117"/>
          </a:xfrm>
          <a:prstGeom prst="rect">
            <a:avLst/>
          </a:prstGeom>
          <a:noFill/>
          <a:ln w="25400"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IN" sz="3200" b="1">
                <a:latin typeface="Arial"/>
                <a:ea typeface="Arial"/>
                <a:cs typeface="Arial"/>
                <a:sym typeface="Arial"/>
              </a:rPr>
              <a:t>Introduction</a:t>
            </a:r>
            <a:endParaRPr/>
          </a:p>
        </p:txBody>
      </p:sp>
      <p:sp>
        <p:nvSpPr>
          <p:cNvPr id="70" name="Google Shape;70;p49"/>
          <p:cNvSpPr txBox="1">
            <a:spLocks noGrp="1"/>
          </p:cNvSpPr>
          <p:nvPr>
            <p:ph type="body" idx="1"/>
          </p:nvPr>
        </p:nvSpPr>
        <p:spPr>
          <a:xfrm>
            <a:off x="311699" y="1152475"/>
            <a:ext cx="8520599" cy="35460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sz="1800">
                <a:solidFill>
                  <a:srgbClr val="134F5C"/>
                </a:solidFill>
                <a:latin typeface="Arial"/>
                <a:ea typeface="Arial"/>
                <a:cs typeface="Arial"/>
                <a:sym typeface="Arial"/>
              </a:rPr>
              <a:t>This dataset contains information on default payments, demographic factors, credit data, history of payment, and bill statements of credit card clients in Taiwan from April 2005 to September 2005.</a:t>
            </a:r>
            <a:endParaRPr/>
          </a:p>
          <a:p>
            <a:pPr marL="139700" lvl="0" indent="0" algn="l" rtl="0">
              <a:lnSpc>
                <a:spcPct val="115000"/>
              </a:lnSpc>
              <a:spcBef>
                <a:spcPts val="0"/>
              </a:spcBef>
              <a:spcAft>
                <a:spcPts val="0"/>
              </a:spcAft>
              <a:buSzPts val="1400"/>
              <a:buNone/>
            </a:pPr>
            <a:endParaRPr sz="1800">
              <a:solidFill>
                <a:srgbClr val="134F5C"/>
              </a:solidFill>
              <a:latin typeface="Arial"/>
              <a:ea typeface="Arial"/>
              <a:cs typeface="Arial"/>
              <a:sym typeface="Arial"/>
            </a:endParaRPr>
          </a:p>
          <a:p>
            <a:pPr marL="139700" lvl="0" indent="0" algn="l" rtl="0">
              <a:lnSpc>
                <a:spcPct val="115000"/>
              </a:lnSpc>
              <a:spcBef>
                <a:spcPts val="0"/>
              </a:spcBef>
              <a:spcAft>
                <a:spcPts val="0"/>
              </a:spcAft>
              <a:buSzPts val="1400"/>
              <a:buNone/>
            </a:pPr>
            <a:r>
              <a:rPr lang="en-IN" sz="1800">
                <a:solidFill>
                  <a:srgbClr val="134F5C"/>
                </a:solidFill>
                <a:latin typeface="Arial"/>
                <a:ea typeface="Arial"/>
                <a:cs typeface="Arial"/>
                <a:sym typeface="Arial"/>
              </a:rPr>
              <a:t>This project is aimed at predicting the case of customers default payments in Taiwan. From the perspective of risk management, the result of predictive accuracy of the estimated probability of default will be more valuable than the binary result of classification - credible or not credible clients.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3"/>
          <p:cNvSpPr txBox="1">
            <a:spLocks noGrp="1"/>
          </p:cNvSpPr>
          <p:nvPr>
            <p:ph type="title"/>
          </p:nvPr>
        </p:nvSpPr>
        <p:spPr>
          <a:xfrm>
            <a:off x="385658" y="31027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IN" sz="3200" b="1">
                <a:latin typeface="Arial"/>
                <a:ea typeface="Arial"/>
                <a:cs typeface="Arial"/>
                <a:sym typeface="Arial"/>
              </a:rPr>
              <a:t>Challenges</a:t>
            </a:r>
            <a:endParaRPr sz="3200"/>
          </a:p>
        </p:txBody>
      </p:sp>
      <p:sp>
        <p:nvSpPr>
          <p:cNvPr id="278" name="Google Shape;278;p33"/>
          <p:cNvSpPr txBox="1">
            <a:spLocks noGrp="1"/>
          </p:cNvSpPr>
          <p:nvPr>
            <p:ph type="body" idx="1"/>
          </p:nvPr>
        </p:nvSpPr>
        <p:spPr>
          <a:xfrm>
            <a:off x="311699" y="1044897"/>
            <a:ext cx="8350291" cy="3690135"/>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34F5C"/>
              </a:buClr>
              <a:buSzPts val="1400"/>
              <a:buChar char="●"/>
            </a:pPr>
            <a:r>
              <a:rPr lang="en-IN" sz="1800" dirty="0">
                <a:solidFill>
                  <a:srgbClr val="134F5C"/>
                </a:solidFill>
              </a:rPr>
              <a:t>Reading the dataset and understanding the problem statement.</a:t>
            </a:r>
            <a:endParaRPr/>
          </a:p>
          <a:p>
            <a:pPr marL="457200" lvl="0" indent="-317500" algn="l" rtl="0">
              <a:lnSpc>
                <a:spcPct val="115000"/>
              </a:lnSpc>
              <a:spcBef>
                <a:spcPts val="0"/>
              </a:spcBef>
              <a:spcAft>
                <a:spcPts val="0"/>
              </a:spcAft>
              <a:buClr>
                <a:srgbClr val="134F5C"/>
              </a:buClr>
              <a:buSzPts val="1400"/>
              <a:buChar char="●"/>
            </a:pPr>
            <a:r>
              <a:rPr lang="en-IN" sz="1800" dirty="0">
                <a:solidFill>
                  <a:srgbClr val="134F5C"/>
                </a:solidFill>
              </a:rPr>
              <a:t>Designing multiple visualizations to summarize the Data points in the dataset and effectively communicating the results and insights to the reader.</a:t>
            </a:r>
            <a:endParaRPr/>
          </a:p>
          <a:p>
            <a:pPr marL="457200" lvl="0" indent="-317500" algn="l" rtl="0">
              <a:lnSpc>
                <a:spcPct val="115000"/>
              </a:lnSpc>
              <a:spcBef>
                <a:spcPts val="0"/>
              </a:spcBef>
              <a:spcAft>
                <a:spcPts val="0"/>
              </a:spcAft>
              <a:buClr>
                <a:srgbClr val="134F5C"/>
              </a:buClr>
              <a:buSzPts val="1400"/>
              <a:buChar char="●"/>
            </a:pPr>
            <a:r>
              <a:rPr lang="en-IN" sz="1800" dirty="0">
                <a:solidFill>
                  <a:srgbClr val="134F5C"/>
                </a:solidFill>
              </a:rPr>
              <a:t>Dealing with Imbalanced Dataset</a:t>
            </a:r>
            <a:endParaRPr/>
          </a:p>
          <a:p>
            <a:pPr marL="457200" lvl="0" indent="-317500" algn="l" rtl="0">
              <a:lnSpc>
                <a:spcPct val="115000"/>
              </a:lnSpc>
              <a:spcBef>
                <a:spcPts val="0"/>
              </a:spcBef>
              <a:spcAft>
                <a:spcPts val="0"/>
              </a:spcAft>
              <a:buClr>
                <a:srgbClr val="134F5C"/>
              </a:buClr>
              <a:buSzPts val="1400"/>
              <a:buChar char="●"/>
            </a:pPr>
            <a:r>
              <a:rPr lang="en-IN" sz="1800" dirty="0">
                <a:solidFill>
                  <a:srgbClr val="134F5C"/>
                </a:solidFill>
              </a:rPr>
              <a:t>Feature engineering</a:t>
            </a:r>
            <a:endParaRPr/>
          </a:p>
          <a:p>
            <a:pPr marL="457200" lvl="0" indent="-317500" algn="l" rtl="0">
              <a:lnSpc>
                <a:spcPct val="115000"/>
              </a:lnSpc>
              <a:spcBef>
                <a:spcPts val="0"/>
              </a:spcBef>
              <a:spcAft>
                <a:spcPts val="0"/>
              </a:spcAft>
              <a:buClr>
                <a:srgbClr val="134F5C"/>
              </a:buClr>
              <a:buSzPts val="1400"/>
              <a:buChar char="●"/>
            </a:pPr>
            <a:r>
              <a:rPr lang="en-IN" sz="1800" dirty="0">
                <a:solidFill>
                  <a:srgbClr val="134F5C"/>
                </a:solidFill>
              </a:rPr>
              <a:t>Feature selection - Making sure we don’t miss any important feature.</a:t>
            </a:r>
            <a:endParaRPr/>
          </a:p>
          <a:p>
            <a:pPr marL="457200" lvl="0" indent="-317500" algn="l" rtl="0">
              <a:lnSpc>
                <a:spcPct val="115000"/>
              </a:lnSpc>
              <a:spcBef>
                <a:spcPts val="0"/>
              </a:spcBef>
              <a:spcAft>
                <a:spcPts val="0"/>
              </a:spcAft>
              <a:buClr>
                <a:srgbClr val="134F5C"/>
              </a:buClr>
              <a:buSzPts val="1400"/>
              <a:buChar char="●"/>
            </a:pPr>
            <a:r>
              <a:rPr lang="en-IN" sz="1800" dirty="0">
                <a:solidFill>
                  <a:srgbClr val="134F5C"/>
                </a:solidFill>
              </a:rPr>
              <a:t>Careful tuning of </a:t>
            </a:r>
            <a:r>
              <a:rPr lang="en-IN" sz="1800" dirty="0" err="1">
                <a:solidFill>
                  <a:srgbClr val="134F5C"/>
                </a:solidFill>
              </a:rPr>
              <a:t>hyperparameters</a:t>
            </a:r>
            <a:r>
              <a:rPr lang="en-IN" sz="1800" dirty="0">
                <a:solidFill>
                  <a:srgbClr val="134F5C"/>
                </a:solidFill>
              </a:rPr>
              <a:t> as it affects accuracy.</a:t>
            </a:r>
            <a:endParaRPr/>
          </a:p>
          <a:p>
            <a:pPr marL="457200" lvl="0" indent="-317500" algn="l" rtl="0">
              <a:lnSpc>
                <a:spcPct val="115000"/>
              </a:lnSpc>
              <a:spcBef>
                <a:spcPts val="0"/>
              </a:spcBef>
              <a:spcAft>
                <a:spcPts val="0"/>
              </a:spcAft>
              <a:buClr>
                <a:srgbClr val="134F5C"/>
              </a:buClr>
              <a:buSzPts val="1400"/>
              <a:buChar char="●"/>
            </a:pPr>
            <a:r>
              <a:rPr lang="en-IN" sz="1800" dirty="0">
                <a:solidFill>
                  <a:srgbClr val="134F5C"/>
                </a:solidFill>
              </a:rPr>
              <a:t>Computation time was a big challenge for us.</a:t>
            </a:r>
            <a:endParaRPr/>
          </a:p>
          <a:p>
            <a:pPr marL="139700" lvl="0" indent="0" algn="l" rtl="0">
              <a:lnSpc>
                <a:spcPct val="115000"/>
              </a:lnSpc>
              <a:spcBef>
                <a:spcPts val="0"/>
              </a:spcBef>
              <a:spcAft>
                <a:spcPts val="0"/>
              </a:spcAft>
              <a:buSzPts val="1400"/>
              <a:buNone/>
            </a:pPr>
            <a:endParaRPr>
              <a:solidFill>
                <a:srgbClr val="134F5C"/>
              </a:solidFill>
            </a:endParaRPr>
          </a:p>
          <a:p>
            <a:pPr marL="139700" lvl="0" indent="0" algn="l" rtl="0">
              <a:lnSpc>
                <a:spcPct val="115000"/>
              </a:lnSpc>
              <a:spcBef>
                <a:spcPts val="0"/>
              </a:spcBef>
              <a:spcAft>
                <a:spcPts val="0"/>
              </a:spcAft>
              <a:buSzPts val="1400"/>
              <a:buNone/>
            </a:pPr>
            <a:endParaRPr>
              <a:solidFill>
                <a:srgbClr val="134F5C"/>
              </a:solidFill>
            </a:endParaRPr>
          </a:p>
        </p:txBody>
      </p:sp>
      <p:pic>
        <p:nvPicPr>
          <p:cNvPr id="279" name="Google Shape;279;p33"/>
          <p:cNvPicPr preferRelativeResize="0"/>
          <p:nvPr/>
        </p:nvPicPr>
        <p:blipFill rotWithShape="1">
          <a:blip r:embed="rId3">
            <a:alphaModFix/>
          </a:blip>
          <a:srcRect/>
          <a:stretch/>
        </p:blipFill>
        <p:spPr>
          <a:xfrm>
            <a:off x="7120623" y="3320940"/>
            <a:ext cx="1541367" cy="151228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76"/>
          <p:cNvSpPr txBox="1">
            <a:spLocks noGrp="1"/>
          </p:cNvSpPr>
          <p:nvPr>
            <p:ph type="title"/>
          </p:nvPr>
        </p:nvSpPr>
        <p:spPr>
          <a:xfrm>
            <a:off x="474732" y="20290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IN" sz="3500" b="1"/>
              <a:t>Conclusion</a:t>
            </a:r>
            <a:endParaRPr/>
          </a:p>
        </p:txBody>
      </p:sp>
      <p:sp>
        <p:nvSpPr>
          <p:cNvPr id="285" name="Google Shape;285;p76"/>
          <p:cNvSpPr txBox="1">
            <a:spLocks noGrp="1"/>
          </p:cNvSpPr>
          <p:nvPr>
            <p:ph type="body" idx="1"/>
          </p:nvPr>
        </p:nvSpPr>
        <p:spPr>
          <a:xfrm>
            <a:off x="311700" y="932872"/>
            <a:ext cx="8520600" cy="378812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Clr>
                <a:srgbClr val="134F5C"/>
              </a:buClr>
              <a:buSzPts val="1400"/>
              <a:buNone/>
            </a:pPr>
            <a:r>
              <a:rPr lang="en-IN" sz="2400" b="1">
                <a:solidFill>
                  <a:srgbClr val="CC0000"/>
                </a:solidFill>
              </a:rPr>
              <a:t>Descriptive Analytics</a:t>
            </a:r>
            <a:endParaRPr/>
          </a:p>
          <a:p>
            <a:pPr marL="139700" lvl="0" indent="0" algn="l" rtl="0">
              <a:lnSpc>
                <a:spcPct val="115000"/>
              </a:lnSpc>
              <a:spcBef>
                <a:spcPts val="0"/>
              </a:spcBef>
              <a:spcAft>
                <a:spcPts val="0"/>
              </a:spcAft>
              <a:buClr>
                <a:srgbClr val="134F5C"/>
              </a:buClr>
              <a:buSzPts val="1400"/>
              <a:buNone/>
            </a:pPr>
            <a:r>
              <a:rPr lang="en-IN" sz="1800">
                <a:solidFill>
                  <a:srgbClr val="134F5C"/>
                </a:solidFill>
              </a:rPr>
              <a:t>In conclusion, the data exploration of credit card default dataset shows :</a:t>
            </a:r>
            <a:endParaRPr/>
          </a:p>
          <a:p>
            <a:pPr marL="139700" lvl="0" indent="0" algn="l" rtl="0">
              <a:lnSpc>
                <a:spcPct val="115000"/>
              </a:lnSpc>
              <a:spcBef>
                <a:spcPts val="0"/>
              </a:spcBef>
              <a:spcAft>
                <a:spcPts val="0"/>
              </a:spcAft>
              <a:buClr>
                <a:srgbClr val="134F5C"/>
              </a:buClr>
              <a:buSzPts val="1400"/>
              <a:buNone/>
            </a:pPr>
            <a:r>
              <a:rPr lang="en-IN" sz="1800">
                <a:solidFill>
                  <a:srgbClr val="134F5C"/>
                </a:solidFill>
              </a:rPr>
              <a:t> </a:t>
            </a:r>
            <a:endParaRPr/>
          </a:p>
          <a:p>
            <a:pPr marL="457200" lvl="0" indent="-317500" algn="l" rtl="0">
              <a:lnSpc>
                <a:spcPct val="115000"/>
              </a:lnSpc>
              <a:spcBef>
                <a:spcPts val="0"/>
              </a:spcBef>
              <a:spcAft>
                <a:spcPts val="0"/>
              </a:spcAft>
              <a:buClr>
                <a:srgbClr val="134F5C"/>
              </a:buClr>
              <a:buSzPts val="1400"/>
              <a:buFont typeface="Arial"/>
              <a:buChar char="●"/>
            </a:pPr>
            <a:r>
              <a:rPr lang="en-IN" sz="1800">
                <a:solidFill>
                  <a:srgbClr val="134F5C"/>
                </a:solidFill>
              </a:rPr>
              <a:t>No Missing values were found.</a:t>
            </a:r>
            <a:endParaRPr/>
          </a:p>
          <a:p>
            <a:pPr marL="457200" lvl="0" indent="-317500" algn="l" rtl="0">
              <a:lnSpc>
                <a:spcPct val="115000"/>
              </a:lnSpc>
              <a:spcBef>
                <a:spcPts val="0"/>
              </a:spcBef>
              <a:spcAft>
                <a:spcPts val="0"/>
              </a:spcAft>
              <a:buClr>
                <a:srgbClr val="134F5C"/>
              </a:buClr>
              <a:buSzPts val="1400"/>
              <a:buFont typeface="Arial"/>
              <a:buChar char="●"/>
            </a:pPr>
            <a:r>
              <a:rPr lang="en-IN" sz="1800">
                <a:solidFill>
                  <a:srgbClr val="134F5C"/>
                </a:solidFill>
              </a:rPr>
              <a:t>Larger percentage of females than males in default payment category. </a:t>
            </a:r>
            <a:endParaRPr/>
          </a:p>
          <a:p>
            <a:pPr marL="457200" lvl="0" indent="-317500" algn="l" rtl="0">
              <a:lnSpc>
                <a:spcPct val="115000"/>
              </a:lnSpc>
              <a:spcBef>
                <a:spcPts val="0"/>
              </a:spcBef>
              <a:spcAft>
                <a:spcPts val="0"/>
              </a:spcAft>
              <a:buClr>
                <a:srgbClr val="134F5C"/>
              </a:buClr>
              <a:buSzPts val="1400"/>
              <a:buFont typeface="Arial"/>
              <a:buChar char="●"/>
            </a:pPr>
            <a:r>
              <a:rPr lang="en-IN" sz="1800">
                <a:solidFill>
                  <a:srgbClr val="134F5C"/>
                </a:solidFill>
              </a:rPr>
              <a:t>Percentage of customers having graduate/Uni school degree is higher in default payment category.</a:t>
            </a:r>
            <a:endParaRPr/>
          </a:p>
          <a:p>
            <a:pPr marL="457200" lvl="0" indent="-317500" algn="l" rtl="0">
              <a:lnSpc>
                <a:spcPct val="115000"/>
              </a:lnSpc>
              <a:spcBef>
                <a:spcPts val="0"/>
              </a:spcBef>
              <a:spcAft>
                <a:spcPts val="0"/>
              </a:spcAft>
              <a:buClr>
                <a:srgbClr val="134F5C"/>
              </a:buClr>
              <a:buSzPts val="1400"/>
              <a:buFont typeface="Arial"/>
              <a:buChar char="●"/>
            </a:pPr>
            <a:r>
              <a:rPr lang="en-IN" sz="1800">
                <a:solidFill>
                  <a:srgbClr val="134F5C"/>
                </a:solidFill>
              </a:rPr>
              <a:t>Individuals having single status have higher percentage of default than married, age peaks around 28-29 years in default payment category.</a:t>
            </a:r>
            <a:endParaRPr/>
          </a:p>
          <a:p>
            <a:pPr marL="457200" lvl="0" indent="-317500" algn="l" rtl="0">
              <a:lnSpc>
                <a:spcPct val="115000"/>
              </a:lnSpc>
              <a:spcBef>
                <a:spcPts val="0"/>
              </a:spcBef>
              <a:spcAft>
                <a:spcPts val="0"/>
              </a:spcAft>
              <a:buClr>
                <a:srgbClr val="134F5C"/>
              </a:buClr>
              <a:buSzPts val="1400"/>
              <a:buFont typeface="Arial"/>
              <a:buChar char="●"/>
            </a:pPr>
            <a:r>
              <a:rPr lang="en-IN" sz="1800">
                <a:solidFill>
                  <a:srgbClr val="134F5C"/>
                </a:solidFill>
              </a:rPr>
              <a:t>As per the data collection, the number of defaulters lies in the range of  22% usually across all predictors.</a:t>
            </a:r>
            <a:endParaRPr/>
          </a:p>
          <a:p>
            <a:pPr marL="457200" lvl="0" indent="-228600" algn="l" rtl="0">
              <a:lnSpc>
                <a:spcPct val="115000"/>
              </a:lnSpc>
              <a:spcBef>
                <a:spcPts val="0"/>
              </a:spcBef>
              <a:spcAft>
                <a:spcPts val="0"/>
              </a:spcAft>
              <a:buClr>
                <a:srgbClr val="134F5C"/>
              </a:buClr>
              <a:buSzPts val="1400"/>
              <a:buFont typeface="Arial"/>
              <a:buNone/>
            </a:pPr>
            <a:endParaRPr sz="1800">
              <a:solidFill>
                <a:srgbClr val="134F5C"/>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77"/>
          <p:cNvSpPr txBox="1">
            <a:spLocks noGrp="1"/>
          </p:cNvSpPr>
          <p:nvPr>
            <p:ph type="body" idx="1"/>
          </p:nvPr>
        </p:nvSpPr>
        <p:spPr>
          <a:xfrm>
            <a:off x="286984" y="167120"/>
            <a:ext cx="8357379" cy="3104707"/>
          </a:xfrm>
          <a:prstGeom prst="rect">
            <a:avLst/>
          </a:prstGeom>
          <a:noFill/>
          <a:ln>
            <a:noFill/>
          </a:ln>
        </p:spPr>
        <p:txBody>
          <a:bodyPr spcFirstLastPara="1" wrap="square" lIns="91425" tIns="91425" rIns="91425" bIns="91425" anchor="t" anchorCtr="0">
            <a:noAutofit/>
          </a:bodyPr>
          <a:lstStyle/>
          <a:p>
            <a:pPr marL="139700" lvl="0" indent="0" algn="ctr" rtl="0">
              <a:lnSpc>
                <a:spcPct val="115000"/>
              </a:lnSpc>
              <a:spcBef>
                <a:spcPts val="0"/>
              </a:spcBef>
              <a:spcAft>
                <a:spcPts val="0"/>
              </a:spcAft>
              <a:buClr>
                <a:srgbClr val="134F5C"/>
              </a:buClr>
              <a:buSzPts val="1400"/>
              <a:buNone/>
            </a:pPr>
            <a:r>
              <a:rPr lang="en-IN" sz="2400" b="1">
                <a:solidFill>
                  <a:srgbClr val="CC0000"/>
                </a:solidFill>
              </a:rPr>
              <a:t>Conclusion while training model</a:t>
            </a:r>
            <a:endParaRPr/>
          </a:p>
          <a:p>
            <a:pPr marL="139700" lvl="0" indent="0" algn="l" rtl="0">
              <a:lnSpc>
                <a:spcPct val="115000"/>
              </a:lnSpc>
              <a:spcBef>
                <a:spcPts val="0"/>
              </a:spcBef>
              <a:spcAft>
                <a:spcPts val="0"/>
              </a:spcAft>
              <a:buClr>
                <a:srgbClr val="134F5C"/>
              </a:buClr>
              <a:buSzPts val="1400"/>
              <a:buNone/>
            </a:pPr>
            <a:endParaRPr sz="1400">
              <a:solidFill>
                <a:srgbClr val="134F5C"/>
              </a:solidFill>
            </a:endParaRPr>
          </a:p>
          <a:p>
            <a:pPr marL="457200" lvl="0" indent="-317500" algn="l" rtl="0">
              <a:lnSpc>
                <a:spcPct val="115000"/>
              </a:lnSpc>
              <a:spcBef>
                <a:spcPts val="0"/>
              </a:spcBef>
              <a:spcAft>
                <a:spcPts val="0"/>
              </a:spcAft>
              <a:buClr>
                <a:srgbClr val="134F5C"/>
              </a:buClr>
              <a:buSzPts val="1400"/>
              <a:buFont typeface="Arial"/>
              <a:buChar char="●"/>
            </a:pPr>
            <a:r>
              <a:rPr lang="en-IN" sz="1800">
                <a:solidFill>
                  <a:srgbClr val="134F5C"/>
                </a:solidFill>
              </a:rPr>
              <a:t>Random Forest provided us the best results giving us a recall of 86% (It means out of 100 defaulters 86 will be correctly caught by Random Forest ).</a:t>
            </a:r>
            <a:endParaRPr/>
          </a:p>
          <a:p>
            <a:pPr marL="457200" lvl="0" indent="-317500" algn="l" rtl="0">
              <a:lnSpc>
                <a:spcPct val="115000"/>
              </a:lnSpc>
              <a:spcBef>
                <a:spcPts val="0"/>
              </a:spcBef>
              <a:spcAft>
                <a:spcPts val="0"/>
              </a:spcAft>
              <a:buClr>
                <a:srgbClr val="134F5C"/>
              </a:buClr>
              <a:buSzPts val="1400"/>
              <a:buFont typeface="Arial"/>
              <a:buChar char="●"/>
            </a:pPr>
            <a:r>
              <a:rPr lang="en-IN" sz="1800">
                <a:solidFill>
                  <a:srgbClr val="134F5C"/>
                </a:solidFill>
              </a:rPr>
              <a:t>XGBoost also had good score as well with recall of 85.8%.</a:t>
            </a:r>
            <a:endParaRPr/>
          </a:p>
          <a:p>
            <a:pPr marL="457200" lvl="0" indent="-317500" algn="l" rtl="0">
              <a:lnSpc>
                <a:spcPct val="115000"/>
              </a:lnSpc>
              <a:spcBef>
                <a:spcPts val="0"/>
              </a:spcBef>
              <a:spcAft>
                <a:spcPts val="0"/>
              </a:spcAft>
              <a:buClr>
                <a:srgbClr val="134F5C"/>
              </a:buClr>
              <a:buSzPts val="1400"/>
              <a:buFont typeface="Arial"/>
              <a:buChar char="●"/>
            </a:pPr>
            <a:r>
              <a:rPr lang="en-IN" sz="1800">
                <a:solidFill>
                  <a:srgbClr val="134F5C"/>
                </a:solidFill>
              </a:rPr>
              <a:t>Logistic regression being the least accurate with a recall of nearly 78%.</a:t>
            </a:r>
            <a:endParaRPr/>
          </a:p>
        </p:txBody>
      </p:sp>
      <p:pic>
        <p:nvPicPr>
          <p:cNvPr id="291" name="Google Shape;291;p77"/>
          <p:cNvPicPr preferRelativeResize="0"/>
          <p:nvPr/>
        </p:nvPicPr>
        <p:blipFill rotWithShape="1">
          <a:blip r:embed="rId3">
            <a:alphaModFix/>
          </a:blip>
          <a:srcRect/>
          <a:stretch/>
        </p:blipFill>
        <p:spPr>
          <a:xfrm>
            <a:off x="2612065" y="2368940"/>
            <a:ext cx="4327262" cy="2334555"/>
          </a:xfrm>
          <a:prstGeom prst="rect">
            <a:avLst/>
          </a:prstGeom>
          <a:noFill/>
          <a:ln>
            <a:noFill/>
          </a:ln>
        </p:spPr>
      </p:pic>
      <p:sp>
        <p:nvSpPr>
          <p:cNvPr id="292" name="Google Shape;292;p77"/>
          <p:cNvSpPr/>
          <p:nvPr/>
        </p:nvSpPr>
        <p:spPr>
          <a:xfrm>
            <a:off x="2516372" y="2298090"/>
            <a:ext cx="4518648" cy="2405405"/>
          </a:xfrm>
          <a:prstGeom prst="rect">
            <a:avLst/>
          </a:prstGeom>
          <a:noFill/>
          <a:ln w="254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35"/>
          <p:cNvPicPr preferRelativeResize="0"/>
          <p:nvPr/>
        </p:nvPicPr>
        <p:blipFill rotWithShape="1">
          <a:blip r:embed="rId3">
            <a:alphaModFix/>
          </a:blip>
          <a:srcRect/>
          <a:stretch/>
        </p:blipFill>
        <p:spPr>
          <a:xfrm>
            <a:off x="2148630" y="2659535"/>
            <a:ext cx="4846740" cy="2560542"/>
          </a:xfrm>
          <a:prstGeom prst="rect">
            <a:avLst/>
          </a:prstGeom>
          <a:noFill/>
          <a:ln>
            <a:noFill/>
          </a:ln>
        </p:spPr>
      </p:pic>
      <p:pic>
        <p:nvPicPr>
          <p:cNvPr id="298" name="Google Shape;298;p35"/>
          <p:cNvPicPr preferRelativeResize="0"/>
          <p:nvPr/>
        </p:nvPicPr>
        <p:blipFill rotWithShape="1">
          <a:blip r:embed="rId4">
            <a:alphaModFix/>
          </a:blip>
          <a:srcRect/>
          <a:stretch/>
        </p:blipFill>
        <p:spPr>
          <a:xfrm>
            <a:off x="2838258" y="647864"/>
            <a:ext cx="3590896" cy="20116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t>Defining Problem Statement</a:t>
            </a:r>
            <a:br>
              <a:rPr lang="en-IN" b="1"/>
            </a:br>
            <a:endParaRPr b="1"/>
          </a:p>
        </p:txBody>
      </p:sp>
      <p:sp>
        <p:nvSpPr>
          <p:cNvPr id="76" name="Google Shape;76;p5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endParaRPr sz="2000" b="0" i="0">
              <a:solidFill>
                <a:srgbClr val="134F5C"/>
              </a:solidFill>
              <a:latin typeface="Arial"/>
              <a:ea typeface="Arial"/>
              <a:cs typeface="Arial"/>
              <a:sym typeface="Arial"/>
            </a:endParaRPr>
          </a:p>
          <a:p>
            <a:pPr marL="457200" lvl="0" indent="-317500" algn="l" rtl="0">
              <a:lnSpc>
                <a:spcPct val="115000"/>
              </a:lnSpc>
              <a:spcBef>
                <a:spcPts val="0"/>
              </a:spcBef>
              <a:spcAft>
                <a:spcPts val="0"/>
              </a:spcAft>
              <a:buClr>
                <a:srgbClr val="134F5C"/>
              </a:buClr>
              <a:buSzPts val="2000"/>
              <a:buFont typeface="Arial"/>
              <a:buChar char="•"/>
            </a:pPr>
            <a:r>
              <a:rPr lang="en-IN" sz="2000" b="0" i="0">
                <a:solidFill>
                  <a:srgbClr val="134F5C"/>
                </a:solidFill>
                <a:latin typeface="Arial"/>
                <a:ea typeface="Arial"/>
                <a:cs typeface="Arial"/>
                <a:sym typeface="Arial"/>
              </a:rPr>
              <a:t>Identify the key drivers that determine the likelihood of credit card default.</a:t>
            </a:r>
            <a:endParaRPr/>
          </a:p>
          <a:p>
            <a:pPr marL="457200" lvl="0" indent="-190500" algn="l" rtl="0">
              <a:lnSpc>
                <a:spcPct val="115000"/>
              </a:lnSpc>
              <a:spcBef>
                <a:spcPts val="0"/>
              </a:spcBef>
              <a:spcAft>
                <a:spcPts val="0"/>
              </a:spcAft>
              <a:buClr>
                <a:srgbClr val="134F5C"/>
              </a:buClr>
              <a:buSzPts val="2000"/>
              <a:buFont typeface="Arial"/>
              <a:buNone/>
            </a:pPr>
            <a:endParaRPr sz="2000" b="0" i="0">
              <a:solidFill>
                <a:srgbClr val="134F5C"/>
              </a:solidFill>
              <a:latin typeface="Arial"/>
              <a:ea typeface="Arial"/>
              <a:cs typeface="Arial"/>
              <a:sym typeface="Arial"/>
            </a:endParaRPr>
          </a:p>
          <a:p>
            <a:pPr marL="457200" lvl="0" indent="-317500" algn="l" rtl="0">
              <a:lnSpc>
                <a:spcPct val="115000"/>
              </a:lnSpc>
              <a:spcBef>
                <a:spcPts val="0"/>
              </a:spcBef>
              <a:spcAft>
                <a:spcPts val="0"/>
              </a:spcAft>
              <a:buClr>
                <a:srgbClr val="134F5C"/>
              </a:buClr>
              <a:buSzPts val="2000"/>
              <a:buFont typeface="Arial"/>
              <a:buChar char="•"/>
            </a:pPr>
            <a:r>
              <a:rPr lang="en-IN" sz="2000" b="0" i="0">
                <a:solidFill>
                  <a:srgbClr val="134F5C"/>
                </a:solidFill>
                <a:latin typeface="Arial"/>
                <a:ea typeface="Arial"/>
                <a:cs typeface="Arial"/>
                <a:sym typeface="Arial"/>
              </a:rPr>
              <a:t>Predict the likelihood of credit card default for customers of the Bank.</a:t>
            </a:r>
            <a:endParaRPr/>
          </a:p>
          <a:p>
            <a:pPr marL="457200" lvl="0" indent="-228600" algn="l" rtl="0">
              <a:lnSpc>
                <a:spcPct val="115000"/>
              </a:lnSpc>
              <a:spcBef>
                <a:spcPts val="0"/>
              </a:spcBef>
              <a:spcAft>
                <a:spcPts val="0"/>
              </a:spcAft>
              <a:buSzPts val="1400"/>
              <a:buNone/>
            </a:pPr>
            <a:endParaRPr/>
          </a:p>
        </p:txBody>
      </p:sp>
      <p:pic>
        <p:nvPicPr>
          <p:cNvPr id="77" name="Google Shape;77;p50"/>
          <p:cNvPicPr preferRelativeResize="0"/>
          <p:nvPr/>
        </p:nvPicPr>
        <p:blipFill rotWithShape="1">
          <a:blip r:embed="rId3">
            <a:alphaModFix/>
          </a:blip>
          <a:srcRect/>
          <a:stretch/>
        </p:blipFill>
        <p:spPr>
          <a:xfrm>
            <a:off x="5392896" y="1462742"/>
            <a:ext cx="3035179" cy="221801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t>Data Summary</a:t>
            </a:r>
            <a:endParaRPr/>
          </a:p>
        </p:txBody>
      </p:sp>
      <p:sp>
        <p:nvSpPr>
          <p:cNvPr id="83" name="Google Shape;83;p51"/>
          <p:cNvSpPr txBox="1">
            <a:spLocks noGrp="1"/>
          </p:cNvSpPr>
          <p:nvPr>
            <p:ph type="body" idx="1"/>
          </p:nvPr>
        </p:nvSpPr>
        <p:spPr>
          <a:xfrm>
            <a:off x="311699" y="1152475"/>
            <a:ext cx="8385733" cy="3546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34F5C"/>
              </a:buClr>
              <a:buSzPts val="1400"/>
              <a:buChar char="●"/>
            </a:pPr>
            <a:r>
              <a:rPr lang="en-IN" sz="2000">
                <a:solidFill>
                  <a:srgbClr val="134F5C"/>
                </a:solidFill>
              </a:rPr>
              <a:t>X1 - Amount of credit(includes individual as well as family credit)</a:t>
            </a:r>
            <a:endParaRPr/>
          </a:p>
          <a:p>
            <a:pPr marL="457200" lvl="0" indent="-317500" algn="l" rtl="0">
              <a:lnSpc>
                <a:spcPct val="115000"/>
              </a:lnSpc>
              <a:spcBef>
                <a:spcPts val="0"/>
              </a:spcBef>
              <a:spcAft>
                <a:spcPts val="0"/>
              </a:spcAft>
              <a:buClr>
                <a:srgbClr val="134F5C"/>
              </a:buClr>
              <a:buSzPts val="1400"/>
              <a:buChar char="●"/>
            </a:pPr>
            <a:r>
              <a:rPr lang="en-IN" sz="2000">
                <a:solidFill>
                  <a:srgbClr val="134F5C"/>
                </a:solidFill>
              </a:rPr>
              <a:t>X2 - Gender</a:t>
            </a:r>
            <a:endParaRPr/>
          </a:p>
          <a:p>
            <a:pPr marL="457200" lvl="0" indent="-317500" algn="l" rtl="0">
              <a:lnSpc>
                <a:spcPct val="115000"/>
              </a:lnSpc>
              <a:spcBef>
                <a:spcPts val="0"/>
              </a:spcBef>
              <a:spcAft>
                <a:spcPts val="0"/>
              </a:spcAft>
              <a:buClr>
                <a:srgbClr val="134F5C"/>
              </a:buClr>
              <a:buSzPts val="1400"/>
              <a:buChar char="●"/>
            </a:pPr>
            <a:r>
              <a:rPr lang="en-IN" sz="2000">
                <a:solidFill>
                  <a:srgbClr val="134F5C"/>
                </a:solidFill>
              </a:rPr>
              <a:t>X3 - Education</a:t>
            </a:r>
            <a:endParaRPr/>
          </a:p>
          <a:p>
            <a:pPr marL="457200" lvl="0" indent="-317500" algn="l" rtl="0">
              <a:lnSpc>
                <a:spcPct val="115000"/>
              </a:lnSpc>
              <a:spcBef>
                <a:spcPts val="0"/>
              </a:spcBef>
              <a:spcAft>
                <a:spcPts val="0"/>
              </a:spcAft>
              <a:buClr>
                <a:srgbClr val="134F5C"/>
              </a:buClr>
              <a:buSzPts val="1400"/>
              <a:buChar char="●"/>
            </a:pPr>
            <a:r>
              <a:rPr lang="en-IN" sz="2000">
                <a:solidFill>
                  <a:srgbClr val="134F5C"/>
                </a:solidFill>
              </a:rPr>
              <a:t>X4 - Marital Status</a:t>
            </a:r>
            <a:endParaRPr/>
          </a:p>
          <a:p>
            <a:pPr marL="457200" lvl="0" indent="-317500" algn="l" rtl="0">
              <a:lnSpc>
                <a:spcPct val="115000"/>
              </a:lnSpc>
              <a:spcBef>
                <a:spcPts val="0"/>
              </a:spcBef>
              <a:spcAft>
                <a:spcPts val="0"/>
              </a:spcAft>
              <a:buClr>
                <a:srgbClr val="134F5C"/>
              </a:buClr>
              <a:buSzPts val="1400"/>
              <a:buChar char="●"/>
            </a:pPr>
            <a:r>
              <a:rPr lang="en-IN" sz="2000">
                <a:solidFill>
                  <a:srgbClr val="134F5C"/>
                </a:solidFill>
              </a:rPr>
              <a:t>X5 – Age</a:t>
            </a:r>
            <a:endParaRPr/>
          </a:p>
          <a:p>
            <a:pPr marL="457200" lvl="0" indent="-317500" algn="l" rtl="0">
              <a:lnSpc>
                <a:spcPct val="115000"/>
              </a:lnSpc>
              <a:spcBef>
                <a:spcPts val="0"/>
              </a:spcBef>
              <a:spcAft>
                <a:spcPts val="0"/>
              </a:spcAft>
              <a:buClr>
                <a:srgbClr val="134F5C"/>
              </a:buClr>
              <a:buSzPts val="1400"/>
              <a:buChar char="●"/>
            </a:pPr>
            <a:r>
              <a:rPr lang="en-IN" sz="2000">
                <a:solidFill>
                  <a:srgbClr val="134F5C"/>
                </a:solidFill>
              </a:rPr>
              <a:t>X6 to X11 - History of past payments from April to September</a:t>
            </a:r>
            <a:endParaRPr/>
          </a:p>
          <a:p>
            <a:pPr marL="457200" lvl="0" indent="-317500" algn="l" rtl="0">
              <a:lnSpc>
                <a:spcPct val="115000"/>
              </a:lnSpc>
              <a:spcBef>
                <a:spcPts val="0"/>
              </a:spcBef>
              <a:spcAft>
                <a:spcPts val="0"/>
              </a:spcAft>
              <a:buClr>
                <a:srgbClr val="134F5C"/>
              </a:buClr>
              <a:buSzPts val="1400"/>
              <a:buChar char="●"/>
            </a:pPr>
            <a:r>
              <a:rPr lang="en-IN" sz="2000">
                <a:solidFill>
                  <a:srgbClr val="134F5C"/>
                </a:solidFill>
              </a:rPr>
              <a:t>X12 to X17 - Amount of bill statement from April to September</a:t>
            </a:r>
            <a:endParaRPr/>
          </a:p>
          <a:p>
            <a:pPr marL="457200" lvl="0" indent="-317500" algn="l" rtl="0">
              <a:lnSpc>
                <a:spcPct val="115000"/>
              </a:lnSpc>
              <a:spcBef>
                <a:spcPts val="0"/>
              </a:spcBef>
              <a:spcAft>
                <a:spcPts val="0"/>
              </a:spcAft>
              <a:buClr>
                <a:srgbClr val="134F5C"/>
              </a:buClr>
              <a:buSzPts val="1400"/>
              <a:buChar char="●"/>
            </a:pPr>
            <a:r>
              <a:rPr lang="en-IN" sz="2000">
                <a:solidFill>
                  <a:srgbClr val="134F5C"/>
                </a:solidFill>
              </a:rPr>
              <a:t>X18 to X23 - Amount of previous payment from April to September</a:t>
            </a:r>
            <a:endParaRPr/>
          </a:p>
          <a:p>
            <a:pPr marL="457200" lvl="0" indent="-317500" algn="l" rtl="0">
              <a:lnSpc>
                <a:spcPct val="115000"/>
              </a:lnSpc>
              <a:spcBef>
                <a:spcPts val="0"/>
              </a:spcBef>
              <a:spcAft>
                <a:spcPts val="0"/>
              </a:spcAft>
              <a:buClr>
                <a:srgbClr val="134F5C"/>
              </a:buClr>
              <a:buSzPts val="1400"/>
              <a:buChar char="●"/>
            </a:pPr>
            <a:r>
              <a:rPr lang="en-IN" sz="2000">
                <a:solidFill>
                  <a:srgbClr val="134F5C"/>
                </a:solidFill>
              </a:rPr>
              <a:t>Y - Default payment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52"/>
          <p:cNvSpPr txBox="1">
            <a:spLocks noGrp="1"/>
          </p:cNvSpPr>
          <p:nvPr>
            <p:ph type="title"/>
          </p:nvPr>
        </p:nvSpPr>
        <p:spPr>
          <a:xfrm>
            <a:off x="311700" y="324523"/>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t>Approach Overview</a:t>
            </a:r>
            <a:endParaRPr/>
          </a:p>
        </p:txBody>
      </p:sp>
      <p:sp>
        <p:nvSpPr>
          <p:cNvPr id="89" name="Google Shape;89;p52"/>
          <p:cNvSpPr txBox="1">
            <a:spLocks noGrp="1"/>
          </p:cNvSpPr>
          <p:nvPr>
            <p:ph type="body" idx="1"/>
          </p:nvPr>
        </p:nvSpPr>
        <p:spPr>
          <a:xfrm>
            <a:off x="70883" y="897223"/>
            <a:ext cx="8080933" cy="4818977"/>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34F5C"/>
              </a:buClr>
              <a:buSzPts val="1400"/>
              <a:buFont typeface="Arial"/>
              <a:buChar char="•"/>
            </a:pPr>
            <a:r>
              <a:rPr lang="en-IN" sz="1800">
                <a:solidFill>
                  <a:srgbClr val="134F5C"/>
                </a:solidFill>
              </a:rPr>
              <a:t>Data inspection and cleaning</a:t>
            </a:r>
            <a:endParaRPr/>
          </a:p>
          <a:p>
            <a:pPr marL="139700" lvl="0" indent="0" algn="l" rtl="0">
              <a:lnSpc>
                <a:spcPct val="115000"/>
              </a:lnSpc>
              <a:spcBef>
                <a:spcPts val="0"/>
              </a:spcBef>
              <a:spcAft>
                <a:spcPts val="0"/>
              </a:spcAft>
              <a:buClr>
                <a:srgbClr val="134F5C"/>
              </a:buClr>
              <a:buSzPts val="1400"/>
              <a:buNone/>
            </a:pPr>
            <a:r>
              <a:rPr lang="en-IN" sz="1800">
                <a:solidFill>
                  <a:srgbClr val="134F5C"/>
                </a:solidFill>
              </a:rPr>
              <a:t>     Exploring data, checking for outliers</a:t>
            </a:r>
            <a:endParaRPr/>
          </a:p>
          <a:p>
            <a:pPr marL="139700" lvl="0" indent="0" algn="l" rtl="0">
              <a:lnSpc>
                <a:spcPct val="115000"/>
              </a:lnSpc>
              <a:spcBef>
                <a:spcPts val="0"/>
              </a:spcBef>
              <a:spcAft>
                <a:spcPts val="0"/>
              </a:spcAft>
              <a:buClr>
                <a:srgbClr val="134F5C"/>
              </a:buClr>
              <a:buSzPts val="1400"/>
              <a:buNone/>
            </a:pPr>
            <a:r>
              <a:rPr lang="en-IN" sz="1800">
                <a:solidFill>
                  <a:srgbClr val="134F5C"/>
                </a:solidFill>
              </a:rPr>
              <a:t>     Clean data to get it ready for Analysis</a:t>
            </a:r>
            <a:endParaRPr/>
          </a:p>
          <a:p>
            <a:pPr marL="457200" lvl="0" indent="-317500" algn="l" rtl="0">
              <a:lnSpc>
                <a:spcPct val="115000"/>
              </a:lnSpc>
              <a:spcBef>
                <a:spcPts val="0"/>
              </a:spcBef>
              <a:spcAft>
                <a:spcPts val="0"/>
              </a:spcAft>
              <a:buClr>
                <a:srgbClr val="134F5C"/>
              </a:buClr>
              <a:buSzPts val="1400"/>
              <a:buFont typeface="Arial"/>
              <a:buChar char="•"/>
            </a:pPr>
            <a:r>
              <a:rPr lang="en-IN" sz="1800">
                <a:solidFill>
                  <a:srgbClr val="134F5C"/>
                </a:solidFill>
              </a:rPr>
              <a:t>EDA &amp; Data Pre-processing</a:t>
            </a:r>
            <a:endParaRPr/>
          </a:p>
          <a:p>
            <a:pPr marL="139700" lvl="0" indent="0" algn="l" rtl="0">
              <a:lnSpc>
                <a:spcPct val="115000"/>
              </a:lnSpc>
              <a:spcBef>
                <a:spcPts val="0"/>
              </a:spcBef>
              <a:spcAft>
                <a:spcPts val="0"/>
              </a:spcAft>
              <a:buClr>
                <a:srgbClr val="134F5C"/>
              </a:buClr>
              <a:buSzPts val="1400"/>
              <a:buNone/>
            </a:pPr>
            <a:r>
              <a:rPr lang="en-IN" sz="1800">
                <a:solidFill>
                  <a:srgbClr val="134F5C"/>
                </a:solidFill>
              </a:rPr>
              <a:t>     Checking distributions of variable</a:t>
            </a:r>
            <a:endParaRPr/>
          </a:p>
          <a:p>
            <a:pPr marL="139700" lvl="0" indent="0" algn="l" rtl="0">
              <a:lnSpc>
                <a:spcPct val="115000"/>
              </a:lnSpc>
              <a:spcBef>
                <a:spcPts val="0"/>
              </a:spcBef>
              <a:spcAft>
                <a:spcPts val="0"/>
              </a:spcAft>
              <a:buClr>
                <a:srgbClr val="134F5C"/>
              </a:buClr>
              <a:buSzPts val="1400"/>
              <a:buNone/>
            </a:pPr>
            <a:r>
              <a:rPr lang="en-IN" sz="1800">
                <a:solidFill>
                  <a:srgbClr val="134F5C"/>
                </a:solidFill>
              </a:rPr>
              <a:t>     Univariate and multivariate analysis</a:t>
            </a:r>
            <a:endParaRPr/>
          </a:p>
          <a:p>
            <a:pPr marL="139700" lvl="0" indent="0" algn="l" rtl="0">
              <a:lnSpc>
                <a:spcPct val="115000"/>
              </a:lnSpc>
              <a:spcBef>
                <a:spcPts val="0"/>
              </a:spcBef>
              <a:spcAft>
                <a:spcPts val="0"/>
              </a:spcAft>
              <a:buClr>
                <a:srgbClr val="134F5C"/>
              </a:buClr>
              <a:buSzPts val="1400"/>
              <a:buNone/>
            </a:pPr>
            <a:r>
              <a:rPr lang="en-IN" sz="1800">
                <a:solidFill>
                  <a:srgbClr val="134F5C"/>
                </a:solidFill>
              </a:rPr>
              <a:t>     Checking for imbalanced dataset</a:t>
            </a:r>
            <a:endParaRPr/>
          </a:p>
          <a:p>
            <a:pPr marL="457200" lvl="0" indent="-317500" algn="l" rtl="0">
              <a:lnSpc>
                <a:spcPct val="115000"/>
              </a:lnSpc>
              <a:spcBef>
                <a:spcPts val="0"/>
              </a:spcBef>
              <a:spcAft>
                <a:spcPts val="0"/>
              </a:spcAft>
              <a:buClr>
                <a:srgbClr val="134F5C"/>
              </a:buClr>
              <a:buSzPts val="1400"/>
              <a:buFont typeface="Arial"/>
              <a:buChar char="•"/>
            </a:pPr>
            <a:r>
              <a:rPr lang="en-IN" sz="1800">
                <a:solidFill>
                  <a:srgbClr val="134F5C"/>
                </a:solidFill>
              </a:rPr>
              <a:t>Modelling (Implementing Machine Learning Algorithms)</a:t>
            </a:r>
            <a:endParaRPr/>
          </a:p>
          <a:p>
            <a:pPr marL="139700" lvl="0" indent="0" algn="l" rtl="0">
              <a:lnSpc>
                <a:spcPct val="115000"/>
              </a:lnSpc>
              <a:spcBef>
                <a:spcPts val="0"/>
              </a:spcBef>
              <a:spcAft>
                <a:spcPts val="0"/>
              </a:spcAft>
              <a:buClr>
                <a:srgbClr val="134F5C"/>
              </a:buClr>
              <a:buSzPts val="1400"/>
              <a:buNone/>
            </a:pPr>
            <a:r>
              <a:rPr lang="en-IN" sz="1800">
                <a:solidFill>
                  <a:srgbClr val="134F5C"/>
                </a:solidFill>
              </a:rPr>
              <a:t>     Logistic</a:t>
            </a:r>
            <a:endParaRPr/>
          </a:p>
          <a:p>
            <a:pPr marL="139700" lvl="0" indent="0" algn="l" rtl="0">
              <a:lnSpc>
                <a:spcPct val="115000"/>
              </a:lnSpc>
              <a:spcBef>
                <a:spcPts val="0"/>
              </a:spcBef>
              <a:spcAft>
                <a:spcPts val="0"/>
              </a:spcAft>
              <a:buClr>
                <a:srgbClr val="134F5C"/>
              </a:buClr>
              <a:buSzPts val="1400"/>
              <a:buNone/>
            </a:pPr>
            <a:r>
              <a:rPr lang="en-IN" sz="1800">
                <a:solidFill>
                  <a:srgbClr val="134F5C"/>
                </a:solidFill>
              </a:rPr>
              <a:t>     KNN</a:t>
            </a:r>
            <a:endParaRPr sz="1800">
              <a:solidFill>
                <a:srgbClr val="134F5C"/>
              </a:solidFill>
            </a:endParaRPr>
          </a:p>
          <a:p>
            <a:pPr marL="139700" lvl="0" indent="0" algn="l" rtl="0">
              <a:lnSpc>
                <a:spcPct val="115000"/>
              </a:lnSpc>
              <a:spcBef>
                <a:spcPts val="0"/>
              </a:spcBef>
              <a:spcAft>
                <a:spcPts val="0"/>
              </a:spcAft>
              <a:buClr>
                <a:srgbClr val="134F5C"/>
              </a:buClr>
              <a:buSzPts val="1400"/>
              <a:buNone/>
            </a:pPr>
            <a:r>
              <a:rPr lang="en-IN" sz="1800">
                <a:solidFill>
                  <a:srgbClr val="134F5C"/>
                </a:solidFill>
              </a:rPr>
              <a:t>     Random Forest +</a:t>
            </a:r>
            <a:r>
              <a:rPr lang="en-IN" sz="1800">
                <a:solidFill>
                  <a:schemeClr val="lt1"/>
                </a:solidFill>
              </a:rPr>
              <a:t>Decision Tree</a:t>
            </a:r>
            <a:endParaRPr/>
          </a:p>
          <a:p>
            <a:pPr marL="139700" lvl="0" indent="0" algn="l" rtl="0">
              <a:lnSpc>
                <a:spcPct val="115000"/>
              </a:lnSpc>
              <a:spcBef>
                <a:spcPts val="0"/>
              </a:spcBef>
              <a:spcAft>
                <a:spcPts val="0"/>
              </a:spcAft>
              <a:buClr>
                <a:srgbClr val="134F5C"/>
              </a:buClr>
              <a:buSzPts val="1400"/>
              <a:buNone/>
            </a:pPr>
            <a:r>
              <a:rPr lang="en-IN" sz="1800">
                <a:solidFill>
                  <a:srgbClr val="134F5C"/>
                </a:solidFill>
              </a:rPr>
              <a:t>     XGBoost</a:t>
            </a:r>
            <a:endParaRPr/>
          </a:p>
          <a:p>
            <a:pPr marL="139700" lvl="0" indent="0" algn="l" rtl="0">
              <a:lnSpc>
                <a:spcPct val="115000"/>
              </a:lnSpc>
              <a:spcBef>
                <a:spcPts val="0"/>
              </a:spcBef>
              <a:spcAft>
                <a:spcPts val="0"/>
              </a:spcAft>
              <a:buClr>
                <a:srgbClr val="134F5C"/>
              </a:buClr>
              <a:buSzPts val="1400"/>
              <a:buNone/>
            </a:pPr>
            <a:r>
              <a:rPr lang="en-IN" sz="1800">
                <a:solidFill>
                  <a:srgbClr val="134F5C"/>
                </a:solidFill>
              </a:rPr>
              <a:t>     SVM</a:t>
            </a:r>
            <a:endParaRPr/>
          </a:p>
        </p:txBody>
      </p:sp>
      <p:pic>
        <p:nvPicPr>
          <p:cNvPr id="90" name="Google Shape;90;p52"/>
          <p:cNvPicPr preferRelativeResize="0"/>
          <p:nvPr/>
        </p:nvPicPr>
        <p:blipFill rotWithShape="1">
          <a:blip r:embed="rId3">
            <a:alphaModFix/>
          </a:blip>
          <a:srcRect/>
          <a:stretch/>
        </p:blipFill>
        <p:spPr>
          <a:xfrm>
            <a:off x="4834457" y="897223"/>
            <a:ext cx="3785219" cy="14349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53"/>
          <p:cNvSpPr txBox="1">
            <a:spLocks noGrp="1"/>
          </p:cNvSpPr>
          <p:nvPr>
            <p:ph type="title"/>
          </p:nvPr>
        </p:nvSpPr>
        <p:spPr>
          <a:xfrm>
            <a:off x="311700" y="260727"/>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t>Basic Data Exploration</a:t>
            </a:r>
            <a:endParaRPr/>
          </a:p>
        </p:txBody>
      </p:sp>
      <p:sp>
        <p:nvSpPr>
          <p:cNvPr id="96" name="Google Shape;96;p53"/>
          <p:cNvSpPr txBox="1">
            <a:spLocks noGrp="1"/>
          </p:cNvSpPr>
          <p:nvPr>
            <p:ph type="body" idx="1"/>
          </p:nvPr>
        </p:nvSpPr>
        <p:spPr>
          <a:xfrm>
            <a:off x="311700" y="992951"/>
            <a:ext cx="8520600" cy="1739581"/>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34F5C"/>
              </a:buClr>
              <a:buSzPts val="1400"/>
              <a:buChar char="●"/>
            </a:pPr>
            <a:r>
              <a:rPr lang="en-IN" sz="1800">
                <a:solidFill>
                  <a:srgbClr val="134F5C"/>
                </a:solidFill>
                <a:latin typeface="Arial"/>
                <a:ea typeface="Arial"/>
                <a:cs typeface="Arial"/>
                <a:sym typeface="Arial"/>
              </a:rPr>
              <a:t>Taiwan from April 2005 to September 2005.</a:t>
            </a:r>
            <a:endParaRPr sz="1800">
              <a:solidFill>
                <a:srgbClr val="134F5C"/>
              </a:solidFill>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rPr>
              <a:t>Dataset contains 30000 rows &amp; 25 columns.</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rPr>
              <a:t>In dataset, 6 months payment and bill data available.</a:t>
            </a:r>
            <a:endParaRPr/>
          </a:p>
          <a:p>
            <a:pPr marL="457200" lvl="0" indent="-317500" algn="l" rtl="0">
              <a:lnSpc>
                <a:spcPct val="115000"/>
              </a:lnSpc>
              <a:spcBef>
                <a:spcPts val="0"/>
              </a:spcBef>
              <a:spcAft>
                <a:spcPts val="0"/>
              </a:spcAft>
              <a:buClr>
                <a:srgbClr val="134F5C"/>
              </a:buClr>
              <a:buSzPts val="1400"/>
              <a:buChar char="●"/>
            </a:pPr>
            <a:r>
              <a:rPr lang="en-IN" sz="1800">
                <a:solidFill>
                  <a:srgbClr val="134F5C"/>
                </a:solidFill>
              </a:rPr>
              <a:t>There are no null or duplicate values.</a:t>
            </a:r>
            <a:endParaRPr/>
          </a:p>
          <a:p>
            <a:pPr marL="139700" lvl="0" indent="0" algn="l" rtl="0">
              <a:lnSpc>
                <a:spcPct val="115000"/>
              </a:lnSpc>
              <a:spcBef>
                <a:spcPts val="0"/>
              </a:spcBef>
              <a:spcAft>
                <a:spcPts val="0"/>
              </a:spcAft>
              <a:buSzPts val="1400"/>
              <a:buNone/>
            </a:pPr>
            <a:endParaRPr sz="1600">
              <a:solidFill>
                <a:srgbClr val="134F5C"/>
              </a:solidFill>
            </a:endParaRPr>
          </a:p>
        </p:txBody>
      </p:sp>
      <p:pic>
        <p:nvPicPr>
          <p:cNvPr id="97" name="Google Shape;97;p53"/>
          <p:cNvPicPr preferRelativeResize="0"/>
          <p:nvPr/>
        </p:nvPicPr>
        <p:blipFill rotWithShape="1">
          <a:blip r:embed="rId3">
            <a:alphaModFix/>
          </a:blip>
          <a:srcRect/>
          <a:stretch/>
        </p:blipFill>
        <p:spPr>
          <a:xfrm>
            <a:off x="839492" y="2643963"/>
            <a:ext cx="6660991" cy="1906772"/>
          </a:xfrm>
          <a:prstGeom prst="rect">
            <a:avLst/>
          </a:prstGeom>
          <a:noFill/>
          <a:ln>
            <a:noFill/>
          </a:ln>
        </p:spPr>
      </p:pic>
      <p:sp>
        <p:nvSpPr>
          <p:cNvPr id="98" name="Google Shape;98;p53"/>
          <p:cNvSpPr/>
          <p:nvPr/>
        </p:nvSpPr>
        <p:spPr>
          <a:xfrm>
            <a:off x="673395" y="2536326"/>
            <a:ext cx="6882810" cy="2208063"/>
          </a:xfrm>
          <a:prstGeom prst="rect">
            <a:avLst/>
          </a:prstGeom>
          <a:noFill/>
          <a:ln w="25400" cap="flat" cmpd="sng">
            <a:solidFill>
              <a:srgbClr val="134F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b="1"/>
              <a:t>Feature Analysis - The frequency of defaults</a:t>
            </a:r>
            <a:r>
              <a:rPr lang="en-IN"/>
              <a:t/>
            </a:r>
            <a:br>
              <a:rPr lang="en-IN"/>
            </a:br>
            <a:endParaRPr/>
          </a:p>
        </p:txBody>
      </p:sp>
      <p:sp>
        <p:nvSpPr>
          <p:cNvPr id="104" name="Google Shape;104;p54"/>
          <p:cNvSpPr txBox="1">
            <a:spLocks noGrp="1"/>
          </p:cNvSpPr>
          <p:nvPr>
            <p:ph type="body" idx="1"/>
          </p:nvPr>
        </p:nvSpPr>
        <p:spPr>
          <a:xfrm>
            <a:off x="6031836" y="1770603"/>
            <a:ext cx="2063273" cy="944243"/>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dirty="0">
                <a:solidFill>
                  <a:srgbClr val="134F5C"/>
                </a:solidFill>
              </a:rPr>
              <a:t>Looking at data, we get this idea that it is a case of Imbalanced dataset.</a:t>
            </a:r>
            <a:endParaRPr dirty="0"/>
          </a:p>
        </p:txBody>
      </p:sp>
      <p:sp>
        <p:nvSpPr>
          <p:cNvPr id="105" name="Google Shape;105;p54"/>
          <p:cNvSpPr txBox="1">
            <a:spLocks noGrp="1"/>
          </p:cNvSpPr>
          <p:nvPr>
            <p:ph type="body" idx="2"/>
          </p:nvPr>
        </p:nvSpPr>
        <p:spPr>
          <a:xfrm>
            <a:off x="389672" y="3618778"/>
            <a:ext cx="8520600" cy="779378"/>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IN" sz="1900" b="1">
                <a:solidFill>
                  <a:srgbClr val="134F5C"/>
                </a:solidFill>
              </a:rPr>
              <a:t>Count of Non-default is a lot higher than default value. </a:t>
            </a:r>
            <a:endParaRPr/>
          </a:p>
          <a:p>
            <a:pPr marL="139700" lvl="0" indent="0" algn="l" rtl="0">
              <a:lnSpc>
                <a:spcPct val="115000"/>
              </a:lnSpc>
              <a:spcBef>
                <a:spcPts val="0"/>
              </a:spcBef>
              <a:spcAft>
                <a:spcPts val="0"/>
              </a:spcAft>
              <a:buSzPts val="1400"/>
              <a:buNone/>
            </a:pPr>
            <a:r>
              <a:rPr lang="en-IN" sz="1900" b="1">
                <a:solidFill>
                  <a:srgbClr val="134F5C"/>
                </a:solidFill>
              </a:rPr>
              <a:t>Non- Default data is 77.9% while Default cases are 22.1% as in dataset</a:t>
            </a:r>
            <a:r>
              <a:rPr lang="en-IN" sz="2000">
                <a:solidFill>
                  <a:srgbClr val="134F5C"/>
                </a:solidFill>
              </a:rPr>
              <a:t>.</a:t>
            </a:r>
            <a:endParaRPr/>
          </a:p>
        </p:txBody>
      </p:sp>
      <p:pic>
        <p:nvPicPr>
          <p:cNvPr id="106" name="Google Shape;106;p54"/>
          <p:cNvPicPr preferRelativeResize="0"/>
          <p:nvPr/>
        </p:nvPicPr>
        <p:blipFill rotWithShape="1">
          <a:blip r:embed="rId3">
            <a:alphaModFix/>
          </a:blip>
          <a:srcRect/>
          <a:stretch/>
        </p:blipFill>
        <p:spPr>
          <a:xfrm>
            <a:off x="1394183" y="1426944"/>
            <a:ext cx="3580730" cy="2255058"/>
          </a:xfrm>
          <a:prstGeom prst="rect">
            <a:avLst/>
          </a:prstGeom>
          <a:noFill/>
          <a:ln>
            <a:noFill/>
          </a:ln>
        </p:spPr>
      </p:pic>
      <p:sp>
        <p:nvSpPr>
          <p:cNvPr id="107" name="Google Shape;107;p54"/>
          <p:cNvSpPr/>
          <p:nvPr/>
        </p:nvSpPr>
        <p:spPr>
          <a:xfrm rot="4591912">
            <a:off x="5878921" y="1226676"/>
            <a:ext cx="2228212" cy="2280074"/>
          </a:xfrm>
          <a:prstGeom prst="wedgeEllipseCallout">
            <a:avLst>
              <a:gd name="adj1" fmla="val -20833"/>
              <a:gd name="adj2" fmla="val 62500"/>
            </a:avLst>
          </a:prstGeom>
          <a:no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600" b="1">
                <a:latin typeface="Arial"/>
                <a:ea typeface="Arial"/>
                <a:cs typeface="Arial"/>
                <a:sym typeface="Arial"/>
              </a:rPr>
              <a:t>Feature Analysis - Gender wise defaulter prediction</a:t>
            </a:r>
            <a:r>
              <a:rPr lang="en-IN" b="1">
                <a:latin typeface="Arial"/>
                <a:ea typeface="Arial"/>
                <a:cs typeface="Arial"/>
                <a:sym typeface="Arial"/>
              </a:rPr>
              <a:t/>
            </a:r>
            <a:br>
              <a:rPr lang="en-IN" b="1">
                <a:latin typeface="Arial"/>
                <a:ea typeface="Arial"/>
                <a:cs typeface="Arial"/>
                <a:sym typeface="Arial"/>
              </a:rPr>
            </a:br>
            <a:endParaRPr b="1"/>
          </a:p>
        </p:txBody>
      </p:sp>
      <p:sp>
        <p:nvSpPr>
          <p:cNvPr id="113" name="Google Shape;113;p55"/>
          <p:cNvSpPr txBox="1">
            <a:spLocks noGrp="1"/>
          </p:cNvSpPr>
          <p:nvPr>
            <p:ph type="body" idx="1"/>
          </p:nvPr>
        </p:nvSpPr>
        <p:spPr>
          <a:xfrm>
            <a:off x="0" y="4003601"/>
            <a:ext cx="8626548" cy="637682"/>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IN" sz="2000" b="1" dirty="0">
                <a:solidFill>
                  <a:srgbClr val="134F5C"/>
                </a:solidFill>
                <a:latin typeface="Arial"/>
                <a:ea typeface="Arial"/>
                <a:cs typeface="Arial"/>
                <a:sym typeface="Arial"/>
              </a:rPr>
              <a:t>Larger percentage of females than males in default payment category.</a:t>
            </a:r>
            <a:endParaRPr sz="2000" dirty="0">
              <a:solidFill>
                <a:srgbClr val="134F5C"/>
              </a:solidFill>
            </a:endParaRPr>
          </a:p>
        </p:txBody>
      </p:sp>
      <p:pic>
        <p:nvPicPr>
          <p:cNvPr id="114" name="Google Shape;114;p55"/>
          <p:cNvPicPr preferRelativeResize="0"/>
          <p:nvPr/>
        </p:nvPicPr>
        <p:blipFill rotWithShape="1">
          <a:blip r:embed="rId3">
            <a:alphaModFix/>
          </a:blip>
          <a:srcRect/>
          <a:stretch/>
        </p:blipFill>
        <p:spPr>
          <a:xfrm>
            <a:off x="2082859" y="1139899"/>
            <a:ext cx="4730188" cy="2863702"/>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1172</Words>
  <Application>Microsoft Office PowerPoint</Application>
  <PresentationFormat>On-screen Show (16:9)</PresentationFormat>
  <Paragraphs>144</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Montserrat</vt:lpstr>
      <vt:lpstr>Simple Light</vt:lpstr>
      <vt:lpstr>           Capstone Project – 3  credit card default prediction  pradyumna vikram singh  </vt:lpstr>
      <vt:lpstr>Content</vt:lpstr>
      <vt:lpstr>Introduction</vt:lpstr>
      <vt:lpstr>Defining Problem Statement </vt:lpstr>
      <vt:lpstr>Data Summary</vt:lpstr>
      <vt:lpstr>Approach Overview</vt:lpstr>
      <vt:lpstr>Basic Data Exploration</vt:lpstr>
      <vt:lpstr>Feature Analysis - The frequency of defaults </vt:lpstr>
      <vt:lpstr>Feature Analysis - Gender wise defaulter prediction </vt:lpstr>
      <vt:lpstr>Feature Analysis - Education wise defaulter prediction</vt:lpstr>
      <vt:lpstr>Feature Analysis – Marital status wise defaulter prediction</vt:lpstr>
      <vt:lpstr>Feature Analysis – AGE wise Defaulter Prediction</vt:lpstr>
      <vt:lpstr>Observation on payment history</vt:lpstr>
      <vt:lpstr>Feature Analysis - Correlation between parameters</vt:lpstr>
      <vt:lpstr>SMOTE(Synthetic Minority Oversampling Technique)</vt:lpstr>
      <vt:lpstr>Data Pre-processing  </vt:lpstr>
      <vt:lpstr>Modeling Overview </vt:lpstr>
      <vt:lpstr>Logistic Modelling </vt:lpstr>
      <vt:lpstr>Features importance according to logistic regression</vt:lpstr>
      <vt:lpstr>Implementing K-NN </vt:lpstr>
      <vt:lpstr>Decision Tree</vt:lpstr>
      <vt:lpstr>Implementing Random Forest Classifier</vt:lpstr>
      <vt:lpstr>Feature Importance according to Random forest</vt:lpstr>
      <vt:lpstr>Implement the XGBoost</vt:lpstr>
      <vt:lpstr>Feature importance according to XGBoost</vt:lpstr>
      <vt:lpstr>SVM (support vector machine)</vt:lpstr>
      <vt:lpstr>Model Evaluation</vt:lpstr>
      <vt:lpstr>Model Evaluation</vt:lpstr>
      <vt:lpstr>Observations on basis of AUC – ROC score</vt:lpstr>
      <vt:lpstr>Challenges</vt:lpstr>
      <vt:lpstr>Conclusion</vt:lpstr>
      <vt:lpstr>Slide 32</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- 3 Credit Card Default Prediction Supervised ML Classification Model  Team - Proponent_Ds Arunesh Tamboli Rohit Bhadauriya</dc:title>
  <dc:creator>HP</dc:creator>
  <cp:lastModifiedBy>Windows User</cp:lastModifiedBy>
  <cp:revision>5</cp:revision>
  <dcterms:modified xsi:type="dcterms:W3CDTF">2022-06-09T08:29:40Z</dcterms:modified>
</cp:coreProperties>
</file>